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59" r:id="rId5"/>
    <p:sldId id="265" r:id="rId6"/>
    <p:sldId id="261" r:id="rId7"/>
    <p:sldId id="266" r:id="rId8"/>
    <p:sldId id="260" r:id="rId9"/>
    <p:sldId id="276" r:id="rId10"/>
    <p:sldId id="267" r:id="rId11"/>
    <p:sldId id="268" r:id="rId12"/>
    <p:sldId id="269" r:id="rId13"/>
    <p:sldId id="280" r:id="rId14"/>
    <p:sldId id="270" r:id="rId15"/>
    <p:sldId id="282" r:id="rId16"/>
    <p:sldId id="278" r:id="rId17"/>
    <p:sldId id="28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171" autoAdjust="0"/>
  </p:normalViewPr>
  <p:slideViewPr>
    <p:cSldViewPr snapToGrid="0">
      <p:cViewPr varScale="1">
        <p:scale>
          <a:sx n="60" d="100"/>
          <a:sy n="60" d="100"/>
        </p:scale>
        <p:origin x="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A2E16-F995-4A62-9406-263A7F8E27E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129D122-84FD-4B01-B44F-4A7A36ADD564}">
      <dgm:prSet phldrT="[Texte]" phldr="1"/>
      <dgm:spPr>
        <a:blipFill rotWithShape="0">
          <a:blip xmlns:r="http://schemas.openxmlformats.org/officeDocument/2006/relationships" r:embed="rId1"/>
          <a:srcRect/>
          <a:stretch>
            <a:fillRect t="-14000" b="-14000"/>
          </a:stretch>
        </a:blipFill>
      </dgm:spPr>
      <dgm:t>
        <a:bodyPr/>
        <a:lstStyle/>
        <a:p>
          <a:endParaRPr lang="fr-FR" dirty="0"/>
        </a:p>
      </dgm:t>
    </dgm:pt>
    <dgm:pt modelId="{9DE6966E-30BE-486D-B78A-FE9D615E85F6}" type="parTrans" cxnId="{DF5EED32-2ACE-4C16-A60E-DE252EAEC2FD}">
      <dgm:prSet/>
      <dgm:spPr/>
      <dgm:t>
        <a:bodyPr/>
        <a:lstStyle/>
        <a:p>
          <a:endParaRPr lang="fr-FR"/>
        </a:p>
      </dgm:t>
    </dgm:pt>
    <dgm:pt modelId="{249CB7C8-D156-4F2A-9783-55FC37B7F66A}" type="sibTrans" cxnId="{DF5EED32-2ACE-4C16-A60E-DE252EAEC2FD}">
      <dgm:prSet/>
      <dgm:spPr/>
      <dgm:t>
        <a:bodyPr/>
        <a:lstStyle/>
        <a:p>
          <a:pPr algn="ctr"/>
          <a:r>
            <a:rPr lang="fr-FR" dirty="0"/>
            <a:t>Directeur des opérations</a:t>
          </a:r>
        </a:p>
      </dgm:t>
    </dgm:pt>
    <dgm:pt modelId="{7F866E6F-A4E8-4520-868B-C346FB23C516}">
      <dgm:prSet phldrT="[Texte]" phldr="1"/>
      <dgm:spPr/>
      <dgm:t>
        <a:bodyPr/>
        <a:lstStyle/>
        <a:p>
          <a:endParaRPr lang="fr-FR" dirty="0"/>
        </a:p>
      </dgm:t>
    </dgm:pt>
    <dgm:pt modelId="{D0FF95A4-C391-4DE0-A30A-B509E638A948}" type="parTrans" cxnId="{A19AE846-F068-46F6-ADEE-F80F8714CE28}">
      <dgm:prSet/>
      <dgm:spPr/>
      <dgm:t>
        <a:bodyPr/>
        <a:lstStyle/>
        <a:p>
          <a:endParaRPr lang="fr-FR"/>
        </a:p>
      </dgm:t>
    </dgm:pt>
    <dgm:pt modelId="{294671B4-534D-4FA4-9324-4F1E2BFB80AE}" type="sibTrans" cxnId="{A19AE846-F068-46F6-ADEE-F80F8714CE28}">
      <dgm:prSet custT="1"/>
      <dgm:spPr/>
      <dgm:t>
        <a:bodyPr/>
        <a:lstStyle/>
        <a:p>
          <a:pPr algn="ctr"/>
          <a:r>
            <a:rPr lang="fr-FR" sz="1600" dirty="0"/>
            <a:t>Services de secours </a:t>
          </a:r>
        </a:p>
      </dgm:t>
    </dgm:pt>
    <dgm:pt modelId="{76C2B886-C4AD-4F27-96D6-69CDC01CD769}">
      <dgm:prSet phldrT="[Texte]" phldr="1"/>
      <dgm:spPr/>
      <dgm:t>
        <a:bodyPr/>
        <a:lstStyle/>
        <a:p>
          <a:endParaRPr lang="fr-FR" dirty="0"/>
        </a:p>
      </dgm:t>
    </dgm:pt>
    <dgm:pt modelId="{F4DEA6EC-C2F0-40FE-B090-804A576288EF}" type="parTrans" cxnId="{B7DA94C8-5AA0-4677-A5A1-CBE5EF8F05BA}">
      <dgm:prSet/>
      <dgm:spPr/>
      <dgm:t>
        <a:bodyPr/>
        <a:lstStyle/>
        <a:p>
          <a:endParaRPr lang="fr-FR"/>
        </a:p>
      </dgm:t>
    </dgm:pt>
    <dgm:pt modelId="{66F34E81-D4DC-47DE-B44F-58138989328B}" type="sibTrans" cxnId="{B7DA94C8-5AA0-4677-A5A1-CBE5EF8F05BA}">
      <dgm:prSet/>
      <dgm:spPr/>
      <dgm:t>
        <a:bodyPr/>
        <a:lstStyle/>
        <a:p>
          <a:pPr algn="ctr"/>
          <a:r>
            <a:rPr lang="fr-FR" dirty="0"/>
            <a:t>Assiste la gestion financière</a:t>
          </a:r>
        </a:p>
      </dgm:t>
    </dgm:pt>
    <dgm:pt modelId="{FCEA538F-044D-4C1D-8C01-B5BEA63B9887}">
      <dgm:prSet phldrT="[Texte]" phldr="1"/>
      <dgm:spPr/>
      <dgm:t>
        <a:bodyPr/>
        <a:lstStyle/>
        <a:p>
          <a:endParaRPr lang="fr-FR"/>
        </a:p>
      </dgm:t>
    </dgm:pt>
    <dgm:pt modelId="{753D1B04-A264-4976-8346-EEF0CD59C72B}" type="parTrans" cxnId="{14E9334A-2B71-4617-B036-E9AF31D9483C}">
      <dgm:prSet/>
      <dgm:spPr/>
      <dgm:t>
        <a:bodyPr/>
        <a:lstStyle/>
        <a:p>
          <a:endParaRPr lang="fr-FR"/>
        </a:p>
      </dgm:t>
    </dgm:pt>
    <dgm:pt modelId="{290FCD96-D2B3-41C5-88C0-8AD783444997}" type="sibTrans" cxnId="{14E9334A-2B71-4617-B036-E9AF31D9483C}">
      <dgm:prSet custT="1"/>
      <dgm:spPr/>
      <dgm:t>
        <a:bodyPr/>
        <a:lstStyle/>
        <a:p>
          <a:pPr algn="ctr"/>
          <a:r>
            <a:rPr lang="fr-FR" sz="1600" dirty="0"/>
            <a:t>Moyens logistiques</a:t>
          </a:r>
        </a:p>
      </dgm:t>
    </dgm:pt>
    <dgm:pt modelId="{207E988B-4383-488E-BC28-00515D77F914}" type="asst">
      <dgm:prSet/>
      <dgm:spPr/>
      <dgm:t>
        <a:bodyPr/>
        <a:lstStyle/>
        <a:p>
          <a:endParaRPr lang="fr-FR"/>
        </a:p>
      </dgm:t>
    </dgm:pt>
    <dgm:pt modelId="{D9771EB4-5130-461C-8348-8E84980AD9CD}" type="parTrans" cxnId="{1DCBF577-4BF0-4F33-9609-EA3C74C0F1D8}">
      <dgm:prSet/>
      <dgm:spPr/>
      <dgm:t>
        <a:bodyPr/>
        <a:lstStyle/>
        <a:p>
          <a:endParaRPr lang="fr-FR"/>
        </a:p>
      </dgm:t>
    </dgm:pt>
    <dgm:pt modelId="{690ED59E-1A41-48DC-B26D-1D072DEA0892}" type="sibTrans" cxnId="{1DCBF577-4BF0-4F33-9609-EA3C74C0F1D8}">
      <dgm:prSet custT="1"/>
      <dgm:spPr/>
      <dgm:t>
        <a:bodyPr/>
        <a:lstStyle/>
        <a:p>
          <a:pPr algn="ctr"/>
          <a:r>
            <a:rPr lang="fr-FR" sz="1600" dirty="0"/>
            <a:t>Rôle de conseil</a:t>
          </a:r>
        </a:p>
      </dgm:t>
    </dgm:pt>
    <dgm:pt modelId="{51811680-69D0-44EE-BAAC-5BE814EAD8A0}" type="asst">
      <dgm:prSet phldrT="[Texte]" phldr="1"/>
      <dgm:spPr>
        <a:blipFill rotWithShape="0">
          <a:blip xmlns:r="http://schemas.openxmlformats.org/officeDocument/2006/relationships" r:embed="rId2"/>
          <a:srcRect/>
          <a:stretch>
            <a:fillRect l="-7000" r="-7000"/>
          </a:stretch>
        </a:blipFill>
      </dgm:spPr>
      <dgm:t>
        <a:bodyPr/>
        <a:lstStyle/>
        <a:p>
          <a:endParaRPr lang="fr-FR" dirty="0"/>
        </a:p>
      </dgm:t>
    </dgm:pt>
    <dgm:pt modelId="{016948DD-CF6E-483F-85F8-1CBB8910F29D}" type="sibTrans" cxnId="{4DBE706E-BA65-42E5-967D-D81722D7ADCC}">
      <dgm:prSet custT="1"/>
      <dgm:spPr/>
      <dgm:t>
        <a:bodyPr/>
        <a:lstStyle/>
        <a:p>
          <a:pPr algn="ctr"/>
          <a:r>
            <a:rPr lang="fr-FR" sz="1600" dirty="0"/>
            <a:t>Rôle de conseil</a:t>
          </a:r>
        </a:p>
      </dgm:t>
    </dgm:pt>
    <dgm:pt modelId="{CAB9F2F2-D610-4CF5-8D11-3142A19D2A1E}" type="parTrans" cxnId="{4DBE706E-BA65-42E5-967D-D81722D7ADCC}">
      <dgm:prSet/>
      <dgm:spPr/>
      <dgm:t>
        <a:bodyPr/>
        <a:lstStyle/>
        <a:p>
          <a:endParaRPr lang="fr-FR"/>
        </a:p>
      </dgm:t>
    </dgm:pt>
    <dgm:pt modelId="{0A53DA00-B5F4-4CDE-8AF3-68EADE3558ED}" type="pres">
      <dgm:prSet presAssocID="{B6FA2E16-F995-4A62-9406-263A7F8E27E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063C64C5-28AE-440E-8EA6-C22F99006DDB}" type="pres">
      <dgm:prSet presAssocID="{A129D122-84FD-4B01-B44F-4A7A36ADD564}" presName="hierRoot1" presStyleCnt="0">
        <dgm:presLayoutVars>
          <dgm:hierBranch val="init"/>
        </dgm:presLayoutVars>
      </dgm:prSet>
      <dgm:spPr/>
    </dgm:pt>
    <dgm:pt modelId="{98767B71-DC02-491B-8E06-A512F4F8452B}" type="pres">
      <dgm:prSet presAssocID="{A129D122-84FD-4B01-B44F-4A7A36ADD564}" presName="rootComposite1" presStyleCnt="0"/>
      <dgm:spPr/>
    </dgm:pt>
    <dgm:pt modelId="{BC27FF2F-71F2-4A22-8507-3A01270A07E6}" type="pres">
      <dgm:prSet presAssocID="{A129D122-84FD-4B01-B44F-4A7A36ADD564}" presName="rootText1" presStyleLbl="node0" presStyleIdx="0" presStyleCnt="1" custScaleX="23906" custScaleY="52840">
        <dgm:presLayoutVars>
          <dgm:chMax/>
          <dgm:chPref val="3"/>
        </dgm:presLayoutVars>
      </dgm:prSet>
      <dgm:spPr/>
    </dgm:pt>
    <dgm:pt modelId="{1B2EF8BF-6E76-40FE-939F-D24E5CA83422}" type="pres">
      <dgm:prSet presAssocID="{A129D122-84FD-4B01-B44F-4A7A36ADD564}" presName="titleText1" presStyleLbl="fgAcc0" presStyleIdx="0" presStyleCnt="1" custScaleX="119472" custLinFactNeighborX="-16611" custLinFactNeighborY="94780">
        <dgm:presLayoutVars>
          <dgm:chMax val="0"/>
          <dgm:chPref val="0"/>
        </dgm:presLayoutVars>
      </dgm:prSet>
      <dgm:spPr/>
    </dgm:pt>
    <dgm:pt modelId="{01E4922A-2DD1-4CA2-98CA-71C542389FBC}" type="pres">
      <dgm:prSet presAssocID="{A129D122-84FD-4B01-B44F-4A7A36ADD564}" presName="rootConnector1" presStyleLbl="node1" presStyleIdx="0" presStyleCnt="3"/>
      <dgm:spPr/>
    </dgm:pt>
    <dgm:pt modelId="{867B8041-4A23-4697-8296-728605FF8B39}" type="pres">
      <dgm:prSet presAssocID="{A129D122-84FD-4B01-B44F-4A7A36ADD564}" presName="hierChild2" presStyleCnt="0"/>
      <dgm:spPr/>
    </dgm:pt>
    <dgm:pt modelId="{4BDE3F7E-44E9-4ABF-BF16-D0005F7E0BC4}" type="pres">
      <dgm:prSet presAssocID="{D0FF95A4-C391-4DE0-A30A-B509E638A948}" presName="Name37" presStyleLbl="parChTrans1D2" presStyleIdx="0" presStyleCnt="5"/>
      <dgm:spPr/>
    </dgm:pt>
    <dgm:pt modelId="{FE19F34D-EF0B-47FC-B7F6-4AFA1DFEAB9B}" type="pres">
      <dgm:prSet presAssocID="{7F866E6F-A4E8-4520-868B-C346FB23C516}" presName="hierRoot2" presStyleCnt="0">
        <dgm:presLayoutVars>
          <dgm:hierBranch val="init"/>
        </dgm:presLayoutVars>
      </dgm:prSet>
      <dgm:spPr/>
    </dgm:pt>
    <dgm:pt modelId="{2F21F12F-5180-4B3F-9CFE-812779E29C1A}" type="pres">
      <dgm:prSet presAssocID="{7F866E6F-A4E8-4520-868B-C346FB23C516}" presName="rootComposite" presStyleCnt="0"/>
      <dgm:spPr/>
    </dgm:pt>
    <dgm:pt modelId="{2ECE9403-1102-4AB6-A9A6-81FF04FFB2ED}" type="pres">
      <dgm:prSet presAssocID="{7F866E6F-A4E8-4520-868B-C346FB23C516}" presName="rootText" presStyleLbl="node1" presStyleIdx="0" presStyleCnt="3" custScaleX="27156" custScaleY="46167">
        <dgm:presLayoutVars>
          <dgm:chMax/>
          <dgm:chPref val="3"/>
        </dgm:presLayoutVars>
      </dgm:prSet>
      <dgm:spPr/>
    </dgm:pt>
    <dgm:pt modelId="{31EA12B6-4EC6-42FD-B7FA-81C96E41701C}" type="pres">
      <dgm:prSet presAssocID="{7F866E6F-A4E8-4520-868B-C346FB23C516}" presName="titleText2" presStyleLbl="fgAcc1" presStyleIdx="0" presStyleCnt="3" custLinFactX="-100000" custLinFactNeighborX="-174299" custLinFactNeighborY="64133">
        <dgm:presLayoutVars>
          <dgm:chMax val="0"/>
          <dgm:chPref val="0"/>
        </dgm:presLayoutVars>
      </dgm:prSet>
      <dgm:spPr/>
    </dgm:pt>
    <dgm:pt modelId="{39D2223E-0D58-40C0-B9D0-F1634E749531}" type="pres">
      <dgm:prSet presAssocID="{7F866E6F-A4E8-4520-868B-C346FB23C516}" presName="rootConnector" presStyleLbl="node2" presStyleIdx="0" presStyleCnt="0"/>
      <dgm:spPr/>
    </dgm:pt>
    <dgm:pt modelId="{579951B6-DD9D-47A5-BC16-BFBAA905EE32}" type="pres">
      <dgm:prSet presAssocID="{7F866E6F-A4E8-4520-868B-C346FB23C516}" presName="hierChild4" presStyleCnt="0"/>
      <dgm:spPr/>
    </dgm:pt>
    <dgm:pt modelId="{E198657B-EA9E-4688-B0E4-A454F21F3924}" type="pres">
      <dgm:prSet presAssocID="{7F866E6F-A4E8-4520-868B-C346FB23C516}" presName="hierChild5" presStyleCnt="0"/>
      <dgm:spPr/>
    </dgm:pt>
    <dgm:pt modelId="{9EE82B3A-B42D-4763-80D6-EEC9B60DF47B}" type="pres">
      <dgm:prSet presAssocID="{F4DEA6EC-C2F0-40FE-B090-804A576288EF}" presName="Name37" presStyleLbl="parChTrans1D2" presStyleIdx="1" presStyleCnt="5"/>
      <dgm:spPr/>
    </dgm:pt>
    <dgm:pt modelId="{3D277F82-9066-41E4-AA73-644CCB1C9859}" type="pres">
      <dgm:prSet presAssocID="{76C2B886-C4AD-4F27-96D6-69CDC01CD769}" presName="hierRoot2" presStyleCnt="0">
        <dgm:presLayoutVars>
          <dgm:hierBranch val="init"/>
        </dgm:presLayoutVars>
      </dgm:prSet>
      <dgm:spPr/>
    </dgm:pt>
    <dgm:pt modelId="{3EE2A518-859E-4B3B-9EF2-352CF3883137}" type="pres">
      <dgm:prSet presAssocID="{76C2B886-C4AD-4F27-96D6-69CDC01CD769}" presName="rootComposite" presStyleCnt="0"/>
      <dgm:spPr/>
    </dgm:pt>
    <dgm:pt modelId="{4C9F4E3B-C65F-4C23-BD00-3EB573870C97}" type="pres">
      <dgm:prSet presAssocID="{76C2B886-C4AD-4F27-96D6-69CDC01CD769}" presName="rootText" presStyleLbl="node1" presStyleIdx="1" presStyleCnt="3" custScaleX="37721" custScaleY="36797">
        <dgm:presLayoutVars>
          <dgm:chMax/>
          <dgm:chPref val="3"/>
        </dgm:presLayoutVars>
      </dgm:prSet>
      <dgm:spPr/>
    </dgm:pt>
    <dgm:pt modelId="{FEA08959-9275-48D0-9502-E013BCB78F1A}" type="pres">
      <dgm:prSet presAssocID="{76C2B886-C4AD-4F27-96D6-69CDC01CD769}" presName="titleText2" presStyleLbl="fgAcc1" presStyleIdx="1" presStyleCnt="3" custLinFactNeighborX="-15594" custLinFactNeighborY="88726">
        <dgm:presLayoutVars>
          <dgm:chMax val="0"/>
          <dgm:chPref val="0"/>
        </dgm:presLayoutVars>
      </dgm:prSet>
      <dgm:spPr/>
    </dgm:pt>
    <dgm:pt modelId="{E6577561-3CF5-4B5D-A778-821B7D64ADF7}" type="pres">
      <dgm:prSet presAssocID="{76C2B886-C4AD-4F27-96D6-69CDC01CD769}" presName="rootConnector" presStyleLbl="node2" presStyleIdx="0" presStyleCnt="0"/>
      <dgm:spPr/>
    </dgm:pt>
    <dgm:pt modelId="{EA6CCB40-B4E4-4761-811D-F8F3661A46B9}" type="pres">
      <dgm:prSet presAssocID="{76C2B886-C4AD-4F27-96D6-69CDC01CD769}" presName="hierChild4" presStyleCnt="0"/>
      <dgm:spPr/>
    </dgm:pt>
    <dgm:pt modelId="{D9C6AE37-02A5-482F-B8C4-BE74E46D3AF3}" type="pres">
      <dgm:prSet presAssocID="{76C2B886-C4AD-4F27-96D6-69CDC01CD769}" presName="hierChild5" presStyleCnt="0"/>
      <dgm:spPr/>
    </dgm:pt>
    <dgm:pt modelId="{CF2C2C40-8426-4411-8109-803114D714A1}" type="pres">
      <dgm:prSet presAssocID="{753D1B04-A264-4976-8346-EEF0CD59C72B}" presName="Name37" presStyleLbl="parChTrans1D2" presStyleIdx="2" presStyleCnt="5"/>
      <dgm:spPr/>
    </dgm:pt>
    <dgm:pt modelId="{3399F502-4EB6-4502-B8AD-545B49072B6F}" type="pres">
      <dgm:prSet presAssocID="{FCEA538F-044D-4C1D-8C01-B5BEA63B9887}" presName="hierRoot2" presStyleCnt="0">
        <dgm:presLayoutVars>
          <dgm:hierBranch val="init"/>
        </dgm:presLayoutVars>
      </dgm:prSet>
      <dgm:spPr/>
    </dgm:pt>
    <dgm:pt modelId="{3B237D0A-9615-41CA-8BC1-D23E61A3861D}" type="pres">
      <dgm:prSet presAssocID="{FCEA538F-044D-4C1D-8C01-B5BEA63B9887}" presName="rootComposite" presStyleCnt="0"/>
      <dgm:spPr/>
    </dgm:pt>
    <dgm:pt modelId="{40C2FB47-6AFC-4924-A6BA-35DEB65D725C}" type="pres">
      <dgm:prSet presAssocID="{FCEA538F-044D-4C1D-8C01-B5BEA63B9887}" presName="rootText" presStyleLbl="node1" presStyleIdx="2" presStyleCnt="3" custScaleX="21413" custScaleY="61082">
        <dgm:presLayoutVars>
          <dgm:chMax/>
          <dgm:chPref val="3"/>
        </dgm:presLayoutVars>
      </dgm:prSet>
      <dgm:spPr/>
    </dgm:pt>
    <dgm:pt modelId="{F832CCE2-05C0-424A-9987-481CD4A0740C}" type="pres">
      <dgm:prSet presAssocID="{FCEA538F-044D-4C1D-8C01-B5BEA63B9887}" presName="titleText2" presStyleLbl="fgAcc1" presStyleIdx="2" presStyleCnt="3" custLinFactX="100000" custLinFactNeighborX="139570" custLinFactNeighborY="48566">
        <dgm:presLayoutVars>
          <dgm:chMax val="0"/>
          <dgm:chPref val="0"/>
        </dgm:presLayoutVars>
      </dgm:prSet>
      <dgm:spPr/>
    </dgm:pt>
    <dgm:pt modelId="{750BA2EE-512E-47B0-BF1C-EC50595D5D92}" type="pres">
      <dgm:prSet presAssocID="{FCEA538F-044D-4C1D-8C01-B5BEA63B9887}" presName="rootConnector" presStyleLbl="node2" presStyleIdx="0" presStyleCnt="0"/>
      <dgm:spPr/>
    </dgm:pt>
    <dgm:pt modelId="{B30EE7C0-C509-4C02-96DA-258C9A8A6FD1}" type="pres">
      <dgm:prSet presAssocID="{FCEA538F-044D-4C1D-8C01-B5BEA63B9887}" presName="hierChild4" presStyleCnt="0"/>
      <dgm:spPr/>
    </dgm:pt>
    <dgm:pt modelId="{0FCDBC05-A51B-427D-BAB4-1DD254682DD3}" type="pres">
      <dgm:prSet presAssocID="{FCEA538F-044D-4C1D-8C01-B5BEA63B9887}" presName="hierChild5" presStyleCnt="0"/>
      <dgm:spPr/>
    </dgm:pt>
    <dgm:pt modelId="{CCC5DC1C-A1B6-4991-B89D-594833F6A73F}" type="pres">
      <dgm:prSet presAssocID="{A129D122-84FD-4B01-B44F-4A7A36ADD564}" presName="hierChild3" presStyleCnt="0"/>
      <dgm:spPr/>
    </dgm:pt>
    <dgm:pt modelId="{0283A9B0-9CF4-48BA-A1E0-5F0BF68C930E}" type="pres">
      <dgm:prSet presAssocID="{CAB9F2F2-D610-4CF5-8D11-3142A19D2A1E}" presName="Name96" presStyleLbl="parChTrans1D2" presStyleIdx="3" presStyleCnt="5"/>
      <dgm:spPr/>
    </dgm:pt>
    <dgm:pt modelId="{6992A9B2-57BF-43DE-8A62-ED14E38BA8A6}" type="pres">
      <dgm:prSet presAssocID="{51811680-69D0-44EE-BAAC-5BE814EAD8A0}" presName="hierRoot3" presStyleCnt="0">
        <dgm:presLayoutVars>
          <dgm:hierBranch val="init"/>
        </dgm:presLayoutVars>
      </dgm:prSet>
      <dgm:spPr/>
    </dgm:pt>
    <dgm:pt modelId="{F2AB4259-51AE-4144-9B67-A5214A8A7062}" type="pres">
      <dgm:prSet presAssocID="{51811680-69D0-44EE-BAAC-5BE814EAD8A0}" presName="rootComposite3" presStyleCnt="0"/>
      <dgm:spPr/>
    </dgm:pt>
    <dgm:pt modelId="{E9E18B11-F7DA-429A-840E-C8117175AA97}" type="pres">
      <dgm:prSet presAssocID="{51811680-69D0-44EE-BAAC-5BE814EAD8A0}" presName="rootText3" presStyleLbl="asst1" presStyleIdx="0" presStyleCnt="2" custScaleX="19644" custScaleY="44040" custLinFactNeighborX="-10725">
        <dgm:presLayoutVars>
          <dgm:chPref val="3"/>
        </dgm:presLayoutVars>
      </dgm:prSet>
      <dgm:spPr/>
    </dgm:pt>
    <dgm:pt modelId="{61427BB9-72F5-40BF-A733-6B024B120746}" type="pres">
      <dgm:prSet presAssocID="{51811680-69D0-44EE-BAAC-5BE814EAD8A0}" presName="titleText3" presStyleLbl="fgAcc2" presStyleIdx="0" presStyleCnt="2" custLinFactNeighborX="-29403" custLinFactNeighborY="40150">
        <dgm:presLayoutVars>
          <dgm:chMax val="0"/>
          <dgm:chPref val="0"/>
        </dgm:presLayoutVars>
      </dgm:prSet>
      <dgm:spPr/>
    </dgm:pt>
    <dgm:pt modelId="{69FD070D-62BF-4BA0-8344-C8496EAFF10A}" type="pres">
      <dgm:prSet presAssocID="{51811680-69D0-44EE-BAAC-5BE814EAD8A0}" presName="rootConnector3" presStyleLbl="asst1" presStyleIdx="0" presStyleCnt="2"/>
      <dgm:spPr/>
    </dgm:pt>
    <dgm:pt modelId="{1BE1D06C-242E-479C-A6A2-5419F962A12D}" type="pres">
      <dgm:prSet presAssocID="{51811680-69D0-44EE-BAAC-5BE814EAD8A0}" presName="hierChild6" presStyleCnt="0"/>
      <dgm:spPr/>
    </dgm:pt>
    <dgm:pt modelId="{0F6E95A4-0E39-4557-B064-72720E9716E6}" type="pres">
      <dgm:prSet presAssocID="{51811680-69D0-44EE-BAAC-5BE814EAD8A0}" presName="hierChild7" presStyleCnt="0"/>
      <dgm:spPr/>
    </dgm:pt>
    <dgm:pt modelId="{9D1C7027-1D5B-4CA2-A84F-57CAFFCB3BC3}" type="pres">
      <dgm:prSet presAssocID="{D9771EB4-5130-461C-8348-8E84980AD9CD}" presName="Name96" presStyleLbl="parChTrans1D2" presStyleIdx="4" presStyleCnt="5"/>
      <dgm:spPr/>
    </dgm:pt>
    <dgm:pt modelId="{08FFCF32-5EE6-4075-9209-4DC9385FBFAE}" type="pres">
      <dgm:prSet presAssocID="{207E988B-4383-488E-BC28-00515D77F914}" presName="hierRoot3" presStyleCnt="0">
        <dgm:presLayoutVars>
          <dgm:hierBranch val="init"/>
        </dgm:presLayoutVars>
      </dgm:prSet>
      <dgm:spPr/>
    </dgm:pt>
    <dgm:pt modelId="{8D63E786-D1B0-4814-81BA-555F6D21B921}" type="pres">
      <dgm:prSet presAssocID="{207E988B-4383-488E-BC28-00515D77F914}" presName="rootComposite3" presStyleCnt="0"/>
      <dgm:spPr/>
    </dgm:pt>
    <dgm:pt modelId="{6EB6A1F7-CAE0-4336-B3E0-53C3283A2F6F}" type="pres">
      <dgm:prSet presAssocID="{207E988B-4383-488E-BC28-00515D77F914}" presName="rootText3" presStyleLbl="asst1" presStyleIdx="1" presStyleCnt="2" custFlipHor="1" custScaleX="3261" custScaleY="38191">
        <dgm:presLayoutVars>
          <dgm:chPref val="3"/>
        </dgm:presLayoutVars>
      </dgm:prSet>
      <dgm:spPr/>
    </dgm:pt>
    <dgm:pt modelId="{04E8EA02-17B0-409E-8A60-085A0966FC4F}" type="pres">
      <dgm:prSet presAssocID="{207E988B-4383-488E-BC28-00515D77F914}" presName="titleText3" presStyleLbl="fgAcc2" presStyleIdx="1" presStyleCnt="2" custLinFactNeighborX="-19789" custLinFactNeighborY="33038">
        <dgm:presLayoutVars>
          <dgm:chMax val="0"/>
          <dgm:chPref val="0"/>
        </dgm:presLayoutVars>
      </dgm:prSet>
      <dgm:spPr/>
    </dgm:pt>
    <dgm:pt modelId="{50EFCB2F-C4E7-4568-967A-4C9377AA543B}" type="pres">
      <dgm:prSet presAssocID="{207E988B-4383-488E-BC28-00515D77F914}" presName="rootConnector3" presStyleLbl="asst1" presStyleIdx="1" presStyleCnt="2"/>
      <dgm:spPr/>
    </dgm:pt>
    <dgm:pt modelId="{E3AFD8B7-AA57-4364-A2F9-6E3A1CD235C2}" type="pres">
      <dgm:prSet presAssocID="{207E988B-4383-488E-BC28-00515D77F914}" presName="hierChild6" presStyleCnt="0"/>
      <dgm:spPr/>
    </dgm:pt>
    <dgm:pt modelId="{146D3074-A970-4522-B874-710E4FF20B4A}" type="pres">
      <dgm:prSet presAssocID="{207E988B-4383-488E-BC28-00515D77F914}" presName="hierChild7" presStyleCnt="0"/>
      <dgm:spPr/>
    </dgm:pt>
  </dgm:ptLst>
  <dgm:cxnLst>
    <dgm:cxn modelId="{3C137C12-C6FF-466C-8A97-75DBE93A7465}" type="presOf" srcId="{76C2B886-C4AD-4F27-96D6-69CDC01CD769}" destId="{4C9F4E3B-C65F-4C23-BD00-3EB573870C97}" srcOrd="0" destOrd="0" presId="urn:microsoft.com/office/officeart/2008/layout/NameandTitleOrganizationalChart"/>
    <dgm:cxn modelId="{852AAA18-1E6D-41CC-BDDB-66D296165B4A}" type="presOf" srcId="{7F866E6F-A4E8-4520-868B-C346FB23C516}" destId="{2ECE9403-1102-4AB6-A9A6-81FF04FFB2ED}" srcOrd="0" destOrd="0" presId="urn:microsoft.com/office/officeart/2008/layout/NameandTitleOrganizationalChart"/>
    <dgm:cxn modelId="{72EC3124-0912-4ACC-B45A-3C8365F57E25}" type="presOf" srcId="{51811680-69D0-44EE-BAAC-5BE814EAD8A0}" destId="{69FD070D-62BF-4BA0-8344-C8496EAFF10A}" srcOrd="1" destOrd="0" presId="urn:microsoft.com/office/officeart/2008/layout/NameandTitleOrganizationalChart"/>
    <dgm:cxn modelId="{F170A22A-1935-40E9-ADD9-8ED65BEBA2ED}" type="presOf" srcId="{CAB9F2F2-D610-4CF5-8D11-3142A19D2A1E}" destId="{0283A9B0-9CF4-48BA-A1E0-5F0BF68C930E}" srcOrd="0" destOrd="0" presId="urn:microsoft.com/office/officeart/2008/layout/NameandTitleOrganizationalChart"/>
    <dgm:cxn modelId="{18FF3532-B6E5-4100-8EA5-3A6749B722EC}" type="presOf" srcId="{D0FF95A4-C391-4DE0-A30A-B509E638A948}" destId="{4BDE3F7E-44E9-4ABF-BF16-D0005F7E0BC4}" srcOrd="0" destOrd="0" presId="urn:microsoft.com/office/officeart/2008/layout/NameandTitleOrganizationalChart"/>
    <dgm:cxn modelId="{DF5EED32-2ACE-4C16-A60E-DE252EAEC2FD}" srcId="{B6FA2E16-F995-4A62-9406-263A7F8E27EE}" destId="{A129D122-84FD-4B01-B44F-4A7A36ADD564}" srcOrd="0" destOrd="0" parTransId="{9DE6966E-30BE-486D-B78A-FE9D615E85F6}" sibTransId="{249CB7C8-D156-4F2A-9783-55FC37B7F66A}"/>
    <dgm:cxn modelId="{1520023F-FEB0-4873-9817-3D00369A7E76}" type="presOf" srcId="{A129D122-84FD-4B01-B44F-4A7A36ADD564}" destId="{BC27FF2F-71F2-4A22-8507-3A01270A07E6}" srcOrd="0" destOrd="0" presId="urn:microsoft.com/office/officeart/2008/layout/NameandTitleOrganizationalChart"/>
    <dgm:cxn modelId="{AF83E262-CE0A-4244-B2FB-DF916B61A67B}" type="presOf" srcId="{207E988B-4383-488E-BC28-00515D77F914}" destId="{50EFCB2F-C4E7-4568-967A-4C9377AA543B}" srcOrd="1" destOrd="0" presId="urn:microsoft.com/office/officeart/2008/layout/NameandTitleOrganizationalChart"/>
    <dgm:cxn modelId="{A19AE846-F068-46F6-ADEE-F80F8714CE28}" srcId="{A129D122-84FD-4B01-B44F-4A7A36ADD564}" destId="{7F866E6F-A4E8-4520-868B-C346FB23C516}" srcOrd="2" destOrd="0" parTransId="{D0FF95A4-C391-4DE0-A30A-B509E638A948}" sibTransId="{294671B4-534D-4FA4-9324-4F1E2BFB80AE}"/>
    <dgm:cxn modelId="{6DC92F47-DB40-4ED1-8515-636D42AFCDEF}" type="presOf" srcId="{51811680-69D0-44EE-BAAC-5BE814EAD8A0}" destId="{E9E18B11-F7DA-429A-840E-C8117175AA97}" srcOrd="0" destOrd="0" presId="urn:microsoft.com/office/officeart/2008/layout/NameandTitleOrganizationalChart"/>
    <dgm:cxn modelId="{14E9334A-2B71-4617-B036-E9AF31D9483C}" srcId="{A129D122-84FD-4B01-B44F-4A7A36ADD564}" destId="{FCEA538F-044D-4C1D-8C01-B5BEA63B9887}" srcOrd="4" destOrd="0" parTransId="{753D1B04-A264-4976-8346-EEF0CD59C72B}" sibTransId="{290FCD96-D2B3-41C5-88C0-8AD783444997}"/>
    <dgm:cxn modelId="{361B1D6B-645C-4090-B7AE-1C8F9F8BFFB6}" type="presOf" srcId="{76C2B886-C4AD-4F27-96D6-69CDC01CD769}" destId="{E6577561-3CF5-4B5D-A778-821B7D64ADF7}" srcOrd="1" destOrd="0" presId="urn:microsoft.com/office/officeart/2008/layout/NameandTitleOrganizationalChart"/>
    <dgm:cxn modelId="{4DBE706E-BA65-42E5-967D-D81722D7ADCC}" srcId="{A129D122-84FD-4B01-B44F-4A7A36ADD564}" destId="{51811680-69D0-44EE-BAAC-5BE814EAD8A0}" srcOrd="0" destOrd="0" parTransId="{CAB9F2F2-D610-4CF5-8D11-3142A19D2A1E}" sibTransId="{016948DD-CF6E-483F-85F8-1CBB8910F29D}"/>
    <dgm:cxn modelId="{6F0AFE50-6D1C-46FF-8FFD-3294D3D8B25A}" type="presOf" srcId="{F4DEA6EC-C2F0-40FE-B090-804A576288EF}" destId="{9EE82B3A-B42D-4763-80D6-EEC9B60DF47B}" srcOrd="0" destOrd="0" presId="urn:microsoft.com/office/officeart/2008/layout/NameandTitleOrganizationalChart"/>
    <dgm:cxn modelId="{1DCBF577-4BF0-4F33-9609-EA3C74C0F1D8}" srcId="{A129D122-84FD-4B01-B44F-4A7A36ADD564}" destId="{207E988B-4383-488E-BC28-00515D77F914}" srcOrd="1" destOrd="0" parTransId="{D9771EB4-5130-461C-8348-8E84980AD9CD}" sibTransId="{690ED59E-1A41-48DC-B26D-1D072DEA0892}"/>
    <dgm:cxn modelId="{C4D63679-4753-4F9A-883F-F0D0A8084116}" type="presOf" srcId="{FCEA538F-044D-4C1D-8C01-B5BEA63B9887}" destId="{40C2FB47-6AFC-4924-A6BA-35DEB65D725C}" srcOrd="0" destOrd="0" presId="urn:microsoft.com/office/officeart/2008/layout/NameandTitleOrganizationalChart"/>
    <dgm:cxn modelId="{8952A079-731A-4049-A9D4-E045734F5FE4}" type="presOf" srcId="{FCEA538F-044D-4C1D-8C01-B5BEA63B9887}" destId="{750BA2EE-512E-47B0-BF1C-EC50595D5D92}" srcOrd="1" destOrd="0" presId="urn:microsoft.com/office/officeart/2008/layout/NameandTitleOrganizationalChart"/>
    <dgm:cxn modelId="{C4CD728F-922B-4BF8-9508-EB1B019D8AAE}" type="presOf" srcId="{290FCD96-D2B3-41C5-88C0-8AD783444997}" destId="{F832CCE2-05C0-424A-9987-481CD4A0740C}" srcOrd="0" destOrd="0" presId="urn:microsoft.com/office/officeart/2008/layout/NameandTitleOrganizationalChart"/>
    <dgm:cxn modelId="{9342049D-2CC3-4A87-8D39-E969DC48C588}" type="presOf" srcId="{D9771EB4-5130-461C-8348-8E84980AD9CD}" destId="{9D1C7027-1D5B-4CA2-A84F-57CAFFCB3BC3}" srcOrd="0" destOrd="0" presId="urn:microsoft.com/office/officeart/2008/layout/NameandTitleOrganizationalChart"/>
    <dgm:cxn modelId="{12A1289E-3B50-47C6-B0EE-7ECAC5AA5941}" type="presOf" srcId="{294671B4-534D-4FA4-9324-4F1E2BFB80AE}" destId="{31EA12B6-4EC6-42FD-B7FA-81C96E41701C}" srcOrd="0" destOrd="0" presId="urn:microsoft.com/office/officeart/2008/layout/NameandTitleOrganizationalChart"/>
    <dgm:cxn modelId="{E61F1BB2-BE0A-4690-84BE-043318EC1C9C}" type="presOf" srcId="{207E988B-4383-488E-BC28-00515D77F914}" destId="{6EB6A1F7-CAE0-4336-B3E0-53C3283A2F6F}" srcOrd="0" destOrd="0" presId="urn:microsoft.com/office/officeart/2008/layout/NameandTitleOrganizationalChart"/>
    <dgm:cxn modelId="{C14F29B6-CBE6-4A67-83CA-7D2A09CE698D}" type="presOf" srcId="{66F34E81-D4DC-47DE-B44F-58138989328B}" destId="{FEA08959-9275-48D0-9502-E013BCB78F1A}" srcOrd="0" destOrd="0" presId="urn:microsoft.com/office/officeart/2008/layout/NameandTitleOrganizationalChart"/>
    <dgm:cxn modelId="{B7DA94C8-5AA0-4677-A5A1-CBE5EF8F05BA}" srcId="{A129D122-84FD-4B01-B44F-4A7A36ADD564}" destId="{76C2B886-C4AD-4F27-96D6-69CDC01CD769}" srcOrd="3" destOrd="0" parTransId="{F4DEA6EC-C2F0-40FE-B090-804A576288EF}" sibTransId="{66F34E81-D4DC-47DE-B44F-58138989328B}"/>
    <dgm:cxn modelId="{D3AE1CD3-5167-482A-B7E5-3B6D9E6ABD6E}" type="presOf" srcId="{A129D122-84FD-4B01-B44F-4A7A36ADD564}" destId="{01E4922A-2DD1-4CA2-98CA-71C542389FBC}" srcOrd="1" destOrd="0" presId="urn:microsoft.com/office/officeart/2008/layout/NameandTitleOrganizationalChart"/>
    <dgm:cxn modelId="{61D34DD6-C744-468A-8888-849B3BDE2D0B}" type="presOf" srcId="{016948DD-CF6E-483F-85F8-1CBB8910F29D}" destId="{61427BB9-72F5-40BF-A733-6B024B120746}" srcOrd="0" destOrd="0" presId="urn:microsoft.com/office/officeart/2008/layout/NameandTitleOrganizationalChart"/>
    <dgm:cxn modelId="{CA528DE0-9C30-453D-A96C-935767D3CFB0}" type="presOf" srcId="{753D1B04-A264-4976-8346-EEF0CD59C72B}" destId="{CF2C2C40-8426-4411-8109-803114D714A1}" srcOrd="0" destOrd="0" presId="urn:microsoft.com/office/officeart/2008/layout/NameandTitleOrganizationalChart"/>
    <dgm:cxn modelId="{28EFE5E0-3AD4-49F0-86CF-3399D7438460}" type="presOf" srcId="{249CB7C8-D156-4F2A-9783-55FC37B7F66A}" destId="{1B2EF8BF-6E76-40FE-939F-D24E5CA83422}" srcOrd="0" destOrd="0" presId="urn:microsoft.com/office/officeart/2008/layout/NameandTitleOrganizationalChart"/>
    <dgm:cxn modelId="{D06142E5-2B46-4B78-8E6E-3846F1D40119}" type="presOf" srcId="{690ED59E-1A41-48DC-B26D-1D072DEA0892}" destId="{04E8EA02-17B0-409E-8A60-085A0966FC4F}" srcOrd="0" destOrd="0" presId="urn:microsoft.com/office/officeart/2008/layout/NameandTitleOrganizationalChart"/>
    <dgm:cxn modelId="{440652F5-684B-47A6-BC8D-FBF82E218365}" type="presOf" srcId="{7F866E6F-A4E8-4520-868B-C346FB23C516}" destId="{39D2223E-0D58-40C0-B9D0-F1634E749531}" srcOrd="1" destOrd="0" presId="urn:microsoft.com/office/officeart/2008/layout/NameandTitleOrganizationalChart"/>
    <dgm:cxn modelId="{81854FFC-8FBF-4A23-A33F-849EA58A5DAF}" type="presOf" srcId="{B6FA2E16-F995-4A62-9406-263A7F8E27EE}" destId="{0A53DA00-B5F4-4CDE-8AF3-68EADE3558ED}" srcOrd="0" destOrd="0" presId="urn:microsoft.com/office/officeart/2008/layout/NameandTitleOrganizationalChart"/>
    <dgm:cxn modelId="{16ED177C-C216-4EBB-AB4A-2E6AF51D3C21}" type="presParOf" srcId="{0A53DA00-B5F4-4CDE-8AF3-68EADE3558ED}" destId="{063C64C5-28AE-440E-8EA6-C22F99006DDB}" srcOrd="0" destOrd="0" presId="urn:microsoft.com/office/officeart/2008/layout/NameandTitleOrganizationalChart"/>
    <dgm:cxn modelId="{F34E8DA6-F6BE-437F-B96A-9A82505CA76A}" type="presParOf" srcId="{063C64C5-28AE-440E-8EA6-C22F99006DDB}" destId="{98767B71-DC02-491B-8E06-A512F4F8452B}" srcOrd="0" destOrd="0" presId="urn:microsoft.com/office/officeart/2008/layout/NameandTitleOrganizationalChart"/>
    <dgm:cxn modelId="{CCA271CC-A49D-4028-A1CC-BEBA4ECA6608}" type="presParOf" srcId="{98767B71-DC02-491B-8E06-A512F4F8452B}" destId="{BC27FF2F-71F2-4A22-8507-3A01270A07E6}" srcOrd="0" destOrd="0" presId="urn:microsoft.com/office/officeart/2008/layout/NameandTitleOrganizationalChart"/>
    <dgm:cxn modelId="{35B7B48D-E7A3-45E0-A9FE-45A6A001AD2F}" type="presParOf" srcId="{98767B71-DC02-491B-8E06-A512F4F8452B}" destId="{1B2EF8BF-6E76-40FE-939F-D24E5CA83422}" srcOrd="1" destOrd="0" presId="urn:microsoft.com/office/officeart/2008/layout/NameandTitleOrganizationalChart"/>
    <dgm:cxn modelId="{002FC0B7-B4AC-4265-B7F4-60043F905C74}" type="presParOf" srcId="{98767B71-DC02-491B-8E06-A512F4F8452B}" destId="{01E4922A-2DD1-4CA2-98CA-71C542389FBC}" srcOrd="2" destOrd="0" presId="urn:microsoft.com/office/officeart/2008/layout/NameandTitleOrganizationalChart"/>
    <dgm:cxn modelId="{DA108867-7D4F-48EB-B3D1-242FAE1C6E1A}" type="presParOf" srcId="{063C64C5-28AE-440E-8EA6-C22F99006DDB}" destId="{867B8041-4A23-4697-8296-728605FF8B39}" srcOrd="1" destOrd="0" presId="urn:microsoft.com/office/officeart/2008/layout/NameandTitleOrganizationalChart"/>
    <dgm:cxn modelId="{AB3230DE-16F4-4DC9-9ED8-0E9E913AA407}" type="presParOf" srcId="{867B8041-4A23-4697-8296-728605FF8B39}" destId="{4BDE3F7E-44E9-4ABF-BF16-D0005F7E0BC4}" srcOrd="0" destOrd="0" presId="urn:microsoft.com/office/officeart/2008/layout/NameandTitleOrganizationalChart"/>
    <dgm:cxn modelId="{43054C8B-CF65-4918-87C2-E85BC67FB48E}" type="presParOf" srcId="{867B8041-4A23-4697-8296-728605FF8B39}" destId="{FE19F34D-EF0B-47FC-B7F6-4AFA1DFEAB9B}" srcOrd="1" destOrd="0" presId="urn:microsoft.com/office/officeart/2008/layout/NameandTitleOrganizationalChart"/>
    <dgm:cxn modelId="{C334A652-B4E3-4B91-8C59-2ABC14D98ACE}" type="presParOf" srcId="{FE19F34D-EF0B-47FC-B7F6-4AFA1DFEAB9B}" destId="{2F21F12F-5180-4B3F-9CFE-812779E29C1A}" srcOrd="0" destOrd="0" presId="urn:microsoft.com/office/officeart/2008/layout/NameandTitleOrganizationalChart"/>
    <dgm:cxn modelId="{C132CEAC-AC5F-4C6F-BD89-3CFC6C7A61B7}" type="presParOf" srcId="{2F21F12F-5180-4B3F-9CFE-812779E29C1A}" destId="{2ECE9403-1102-4AB6-A9A6-81FF04FFB2ED}" srcOrd="0" destOrd="0" presId="urn:microsoft.com/office/officeart/2008/layout/NameandTitleOrganizationalChart"/>
    <dgm:cxn modelId="{15E47237-DAE0-4313-946C-56247110902B}" type="presParOf" srcId="{2F21F12F-5180-4B3F-9CFE-812779E29C1A}" destId="{31EA12B6-4EC6-42FD-B7FA-81C96E41701C}" srcOrd="1" destOrd="0" presId="urn:microsoft.com/office/officeart/2008/layout/NameandTitleOrganizationalChart"/>
    <dgm:cxn modelId="{85F06429-DCB4-442E-9187-82AAFD855F2E}" type="presParOf" srcId="{2F21F12F-5180-4B3F-9CFE-812779E29C1A}" destId="{39D2223E-0D58-40C0-B9D0-F1634E749531}" srcOrd="2" destOrd="0" presId="urn:microsoft.com/office/officeart/2008/layout/NameandTitleOrganizationalChart"/>
    <dgm:cxn modelId="{8F09B080-A934-4E40-B913-9C1254DA908C}" type="presParOf" srcId="{FE19F34D-EF0B-47FC-B7F6-4AFA1DFEAB9B}" destId="{579951B6-DD9D-47A5-BC16-BFBAA905EE32}" srcOrd="1" destOrd="0" presId="urn:microsoft.com/office/officeart/2008/layout/NameandTitleOrganizationalChart"/>
    <dgm:cxn modelId="{049E87C3-7994-4C6C-985C-118D02F66B88}" type="presParOf" srcId="{FE19F34D-EF0B-47FC-B7F6-4AFA1DFEAB9B}" destId="{E198657B-EA9E-4688-B0E4-A454F21F3924}" srcOrd="2" destOrd="0" presId="urn:microsoft.com/office/officeart/2008/layout/NameandTitleOrganizationalChart"/>
    <dgm:cxn modelId="{B52022C1-CB18-4E7E-A1BF-D2B4B6791B26}" type="presParOf" srcId="{867B8041-4A23-4697-8296-728605FF8B39}" destId="{9EE82B3A-B42D-4763-80D6-EEC9B60DF47B}" srcOrd="2" destOrd="0" presId="urn:microsoft.com/office/officeart/2008/layout/NameandTitleOrganizationalChart"/>
    <dgm:cxn modelId="{53D460B4-64E7-412C-B4A9-06312561659F}" type="presParOf" srcId="{867B8041-4A23-4697-8296-728605FF8B39}" destId="{3D277F82-9066-41E4-AA73-644CCB1C9859}" srcOrd="3" destOrd="0" presId="urn:microsoft.com/office/officeart/2008/layout/NameandTitleOrganizationalChart"/>
    <dgm:cxn modelId="{5D46CDB4-14AB-41A6-8D95-708FD05179A2}" type="presParOf" srcId="{3D277F82-9066-41E4-AA73-644CCB1C9859}" destId="{3EE2A518-859E-4B3B-9EF2-352CF3883137}" srcOrd="0" destOrd="0" presId="urn:microsoft.com/office/officeart/2008/layout/NameandTitleOrganizationalChart"/>
    <dgm:cxn modelId="{5C0CFFC7-EE43-4D00-9B18-7DEA43011C14}" type="presParOf" srcId="{3EE2A518-859E-4B3B-9EF2-352CF3883137}" destId="{4C9F4E3B-C65F-4C23-BD00-3EB573870C97}" srcOrd="0" destOrd="0" presId="urn:microsoft.com/office/officeart/2008/layout/NameandTitleOrganizationalChart"/>
    <dgm:cxn modelId="{C37E6055-F36C-4FF8-8FFF-157FD9B2D4BC}" type="presParOf" srcId="{3EE2A518-859E-4B3B-9EF2-352CF3883137}" destId="{FEA08959-9275-48D0-9502-E013BCB78F1A}" srcOrd="1" destOrd="0" presId="urn:microsoft.com/office/officeart/2008/layout/NameandTitleOrganizationalChart"/>
    <dgm:cxn modelId="{9DA5B8EC-C90A-4208-BAA6-9C3F0544AC01}" type="presParOf" srcId="{3EE2A518-859E-4B3B-9EF2-352CF3883137}" destId="{E6577561-3CF5-4B5D-A778-821B7D64ADF7}" srcOrd="2" destOrd="0" presId="urn:microsoft.com/office/officeart/2008/layout/NameandTitleOrganizationalChart"/>
    <dgm:cxn modelId="{09D7DA55-1ECE-4F40-8E8E-0B949DB952EA}" type="presParOf" srcId="{3D277F82-9066-41E4-AA73-644CCB1C9859}" destId="{EA6CCB40-B4E4-4761-811D-F8F3661A46B9}" srcOrd="1" destOrd="0" presId="urn:microsoft.com/office/officeart/2008/layout/NameandTitleOrganizationalChart"/>
    <dgm:cxn modelId="{CFE18FD0-88AA-4591-A14F-44C9C9C67596}" type="presParOf" srcId="{3D277F82-9066-41E4-AA73-644CCB1C9859}" destId="{D9C6AE37-02A5-482F-B8C4-BE74E46D3AF3}" srcOrd="2" destOrd="0" presId="urn:microsoft.com/office/officeart/2008/layout/NameandTitleOrganizationalChart"/>
    <dgm:cxn modelId="{AF605A10-005A-4B24-837E-3574AA5CCB9F}" type="presParOf" srcId="{867B8041-4A23-4697-8296-728605FF8B39}" destId="{CF2C2C40-8426-4411-8109-803114D714A1}" srcOrd="4" destOrd="0" presId="urn:microsoft.com/office/officeart/2008/layout/NameandTitleOrganizationalChart"/>
    <dgm:cxn modelId="{EE9AF634-7540-46E7-8A40-E40C34D0C5CA}" type="presParOf" srcId="{867B8041-4A23-4697-8296-728605FF8B39}" destId="{3399F502-4EB6-4502-B8AD-545B49072B6F}" srcOrd="5" destOrd="0" presId="urn:microsoft.com/office/officeart/2008/layout/NameandTitleOrganizationalChart"/>
    <dgm:cxn modelId="{B48F386A-29D0-4218-8CE0-EEA9903C5CBF}" type="presParOf" srcId="{3399F502-4EB6-4502-B8AD-545B49072B6F}" destId="{3B237D0A-9615-41CA-8BC1-D23E61A3861D}" srcOrd="0" destOrd="0" presId="urn:microsoft.com/office/officeart/2008/layout/NameandTitleOrganizationalChart"/>
    <dgm:cxn modelId="{A2B788FA-8955-4DBB-B538-A1C2CE6A3056}" type="presParOf" srcId="{3B237D0A-9615-41CA-8BC1-D23E61A3861D}" destId="{40C2FB47-6AFC-4924-A6BA-35DEB65D725C}" srcOrd="0" destOrd="0" presId="urn:microsoft.com/office/officeart/2008/layout/NameandTitleOrganizationalChart"/>
    <dgm:cxn modelId="{C53601F5-95C6-4CD4-BE6B-A0E8E12ED085}" type="presParOf" srcId="{3B237D0A-9615-41CA-8BC1-D23E61A3861D}" destId="{F832CCE2-05C0-424A-9987-481CD4A0740C}" srcOrd="1" destOrd="0" presId="urn:microsoft.com/office/officeart/2008/layout/NameandTitleOrganizationalChart"/>
    <dgm:cxn modelId="{DDC09863-8ED3-4E1F-A76C-ABD30B7C91BB}" type="presParOf" srcId="{3B237D0A-9615-41CA-8BC1-D23E61A3861D}" destId="{750BA2EE-512E-47B0-BF1C-EC50595D5D92}" srcOrd="2" destOrd="0" presId="urn:microsoft.com/office/officeart/2008/layout/NameandTitleOrganizationalChart"/>
    <dgm:cxn modelId="{53DC5543-2355-41C0-B023-004FD3390FE4}" type="presParOf" srcId="{3399F502-4EB6-4502-B8AD-545B49072B6F}" destId="{B30EE7C0-C509-4C02-96DA-258C9A8A6FD1}" srcOrd="1" destOrd="0" presId="urn:microsoft.com/office/officeart/2008/layout/NameandTitleOrganizationalChart"/>
    <dgm:cxn modelId="{27D6F039-DF4C-48E9-83A0-5D31FC5DF080}" type="presParOf" srcId="{3399F502-4EB6-4502-B8AD-545B49072B6F}" destId="{0FCDBC05-A51B-427D-BAB4-1DD254682DD3}" srcOrd="2" destOrd="0" presId="urn:microsoft.com/office/officeart/2008/layout/NameandTitleOrganizationalChart"/>
    <dgm:cxn modelId="{BD2001B9-7EB7-4AC6-8CE8-CD2F38F957D8}" type="presParOf" srcId="{063C64C5-28AE-440E-8EA6-C22F99006DDB}" destId="{CCC5DC1C-A1B6-4991-B89D-594833F6A73F}" srcOrd="2" destOrd="0" presId="urn:microsoft.com/office/officeart/2008/layout/NameandTitleOrganizationalChart"/>
    <dgm:cxn modelId="{CF048B0C-B6F9-4CCA-BFDA-1B783D3708C2}" type="presParOf" srcId="{CCC5DC1C-A1B6-4991-B89D-594833F6A73F}" destId="{0283A9B0-9CF4-48BA-A1E0-5F0BF68C930E}" srcOrd="0" destOrd="0" presId="urn:microsoft.com/office/officeart/2008/layout/NameandTitleOrganizationalChart"/>
    <dgm:cxn modelId="{D3428E68-4F96-4F86-9369-09968D92C575}" type="presParOf" srcId="{CCC5DC1C-A1B6-4991-B89D-594833F6A73F}" destId="{6992A9B2-57BF-43DE-8A62-ED14E38BA8A6}" srcOrd="1" destOrd="0" presId="urn:microsoft.com/office/officeart/2008/layout/NameandTitleOrganizationalChart"/>
    <dgm:cxn modelId="{2EFD5774-C73B-4AAF-BB3D-A61FE6ABF58F}" type="presParOf" srcId="{6992A9B2-57BF-43DE-8A62-ED14E38BA8A6}" destId="{F2AB4259-51AE-4144-9B67-A5214A8A7062}" srcOrd="0" destOrd="0" presId="urn:microsoft.com/office/officeart/2008/layout/NameandTitleOrganizationalChart"/>
    <dgm:cxn modelId="{15C7B9E6-54E2-4116-92CF-A71205AC129A}" type="presParOf" srcId="{F2AB4259-51AE-4144-9B67-A5214A8A7062}" destId="{E9E18B11-F7DA-429A-840E-C8117175AA97}" srcOrd="0" destOrd="0" presId="urn:microsoft.com/office/officeart/2008/layout/NameandTitleOrganizationalChart"/>
    <dgm:cxn modelId="{DAA0D69E-C96D-41DA-B880-4F9987B23802}" type="presParOf" srcId="{F2AB4259-51AE-4144-9B67-A5214A8A7062}" destId="{61427BB9-72F5-40BF-A733-6B024B120746}" srcOrd="1" destOrd="0" presId="urn:microsoft.com/office/officeart/2008/layout/NameandTitleOrganizationalChart"/>
    <dgm:cxn modelId="{BFBD1E31-3B9E-400C-92C5-3C6AC783D05C}" type="presParOf" srcId="{F2AB4259-51AE-4144-9B67-A5214A8A7062}" destId="{69FD070D-62BF-4BA0-8344-C8496EAFF10A}" srcOrd="2" destOrd="0" presId="urn:microsoft.com/office/officeart/2008/layout/NameandTitleOrganizationalChart"/>
    <dgm:cxn modelId="{0333E75E-E9E1-40D7-BACD-D2F47A7CB2FF}" type="presParOf" srcId="{6992A9B2-57BF-43DE-8A62-ED14E38BA8A6}" destId="{1BE1D06C-242E-479C-A6A2-5419F962A12D}" srcOrd="1" destOrd="0" presId="urn:microsoft.com/office/officeart/2008/layout/NameandTitleOrganizationalChart"/>
    <dgm:cxn modelId="{6E467E2F-36BE-458A-86FE-BE1D95F72381}" type="presParOf" srcId="{6992A9B2-57BF-43DE-8A62-ED14E38BA8A6}" destId="{0F6E95A4-0E39-4557-B064-72720E9716E6}" srcOrd="2" destOrd="0" presId="urn:microsoft.com/office/officeart/2008/layout/NameandTitleOrganizationalChart"/>
    <dgm:cxn modelId="{35CAAAF3-BFFD-4F5B-BA0B-09606CD36817}" type="presParOf" srcId="{CCC5DC1C-A1B6-4991-B89D-594833F6A73F}" destId="{9D1C7027-1D5B-4CA2-A84F-57CAFFCB3BC3}" srcOrd="2" destOrd="0" presId="urn:microsoft.com/office/officeart/2008/layout/NameandTitleOrganizationalChart"/>
    <dgm:cxn modelId="{818C2F6A-29C4-4A03-AF0E-C41577289672}" type="presParOf" srcId="{CCC5DC1C-A1B6-4991-B89D-594833F6A73F}" destId="{08FFCF32-5EE6-4075-9209-4DC9385FBFAE}" srcOrd="3" destOrd="0" presId="urn:microsoft.com/office/officeart/2008/layout/NameandTitleOrganizationalChart"/>
    <dgm:cxn modelId="{E31EA8D3-65DA-4A45-B90A-C90E5B04ABED}" type="presParOf" srcId="{08FFCF32-5EE6-4075-9209-4DC9385FBFAE}" destId="{8D63E786-D1B0-4814-81BA-555F6D21B921}" srcOrd="0" destOrd="0" presId="urn:microsoft.com/office/officeart/2008/layout/NameandTitleOrganizationalChart"/>
    <dgm:cxn modelId="{625B0638-FD3F-4F44-8C49-44FD40C43055}" type="presParOf" srcId="{8D63E786-D1B0-4814-81BA-555F6D21B921}" destId="{6EB6A1F7-CAE0-4336-B3E0-53C3283A2F6F}" srcOrd="0" destOrd="0" presId="urn:microsoft.com/office/officeart/2008/layout/NameandTitleOrganizationalChart"/>
    <dgm:cxn modelId="{14F69399-93B5-4F1D-8645-242068921024}" type="presParOf" srcId="{8D63E786-D1B0-4814-81BA-555F6D21B921}" destId="{04E8EA02-17B0-409E-8A60-085A0966FC4F}" srcOrd="1" destOrd="0" presId="urn:microsoft.com/office/officeart/2008/layout/NameandTitleOrganizationalChart"/>
    <dgm:cxn modelId="{F16AE54F-59FA-474E-8390-0598EF1B11FD}" type="presParOf" srcId="{8D63E786-D1B0-4814-81BA-555F6D21B921}" destId="{50EFCB2F-C4E7-4568-967A-4C9377AA543B}" srcOrd="2" destOrd="0" presId="urn:microsoft.com/office/officeart/2008/layout/NameandTitleOrganizationalChart"/>
    <dgm:cxn modelId="{62B49128-2F77-4E53-AEBB-7802DAB4CEA7}" type="presParOf" srcId="{08FFCF32-5EE6-4075-9209-4DC9385FBFAE}" destId="{E3AFD8B7-AA57-4364-A2F9-6E3A1CD235C2}" srcOrd="1" destOrd="0" presId="urn:microsoft.com/office/officeart/2008/layout/NameandTitleOrganizationalChart"/>
    <dgm:cxn modelId="{EF1EE2F9-E90F-45EF-A842-D664226C6A6F}" type="presParOf" srcId="{08FFCF32-5EE6-4075-9209-4DC9385FBFAE}" destId="{146D3074-A970-4522-B874-710E4FF20B4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C7027-1D5B-4CA2-A84F-57CAFFCB3BC3}">
      <dsp:nvSpPr>
        <dsp:cNvPr id="0" name=""/>
        <dsp:cNvSpPr/>
      </dsp:nvSpPr>
      <dsp:spPr>
        <a:xfrm>
          <a:off x="2302173" y="1002453"/>
          <a:ext cx="1386706" cy="1700826"/>
        </a:xfrm>
        <a:custGeom>
          <a:avLst/>
          <a:gdLst/>
          <a:ahLst/>
          <a:cxnLst/>
          <a:rect l="0" t="0" r="0" b="0"/>
          <a:pathLst>
            <a:path>
              <a:moveTo>
                <a:pt x="1386706" y="0"/>
              </a:moveTo>
              <a:lnTo>
                <a:pt x="1386706" y="1700826"/>
              </a:lnTo>
              <a:lnTo>
                <a:pt x="0" y="17008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3A9B0-9CF4-48BA-A1E0-5F0BF68C930E}">
      <dsp:nvSpPr>
        <dsp:cNvPr id="0" name=""/>
        <dsp:cNvSpPr/>
      </dsp:nvSpPr>
      <dsp:spPr>
        <a:xfrm>
          <a:off x="3688879" y="1002453"/>
          <a:ext cx="1413802" cy="1700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826"/>
              </a:lnTo>
              <a:lnTo>
                <a:pt x="1413802" y="17008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2C40-8426-4411-8109-803114D714A1}">
      <dsp:nvSpPr>
        <dsp:cNvPr id="0" name=""/>
        <dsp:cNvSpPr/>
      </dsp:nvSpPr>
      <dsp:spPr>
        <a:xfrm>
          <a:off x="833915" y="1002453"/>
          <a:ext cx="2854964" cy="3096338"/>
        </a:xfrm>
        <a:custGeom>
          <a:avLst/>
          <a:gdLst/>
          <a:ahLst/>
          <a:cxnLst/>
          <a:rect l="0" t="0" r="0" b="0"/>
          <a:pathLst>
            <a:path>
              <a:moveTo>
                <a:pt x="2854964" y="0"/>
              </a:moveTo>
              <a:lnTo>
                <a:pt x="2854964" y="2794217"/>
              </a:lnTo>
              <a:lnTo>
                <a:pt x="0" y="2794217"/>
              </a:lnTo>
              <a:lnTo>
                <a:pt x="0" y="30963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82B3A-B42D-4763-80D6-EEC9B60DF47B}">
      <dsp:nvSpPr>
        <dsp:cNvPr id="0" name=""/>
        <dsp:cNvSpPr/>
      </dsp:nvSpPr>
      <dsp:spPr>
        <a:xfrm>
          <a:off x="3643159" y="1002453"/>
          <a:ext cx="91440" cy="3096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63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E3F7E-44E9-4ABF-BF16-D0005F7E0BC4}">
      <dsp:nvSpPr>
        <dsp:cNvPr id="0" name=""/>
        <dsp:cNvSpPr/>
      </dsp:nvSpPr>
      <dsp:spPr>
        <a:xfrm>
          <a:off x="3688879" y="1002453"/>
          <a:ext cx="2854964" cy="3096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217"/>
              </a:lnTo>
              <a:lnTo>
                <a:pt x="2854964" y="2794217"/>
              </a:lnTo>
              <a:lnTo>
                <a:pt x="2854964" y="30963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7FF2F-71F2-4A22-8507-3A01270A07E6}">
      <dsp:nvSpPr>
        <dsp:cNvPr id="0" name=""/>
        <dsp:cNvSpPr/>
      </dsp:nvSpPr>
      <dsp:spPr>
        <a:xfrm>
          <a:off x="3389958" y="318278"/>
          <a:ext cx="597841" cy="684174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14000" b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8271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3389958" y="318278"/>
        <a:ext cx="597841" cy="684174"/>
      </dsp:txXfrm>
    </dsp:sp>
    <dsp:sp modelId="{1B2EF8BF-6E76-40FE-939F-D24E5CA83422}">
      <dsp:nvSpPr>
        <dsp:cNvPr id="0" name=""/>
        <dsp:cNvSpPr/>
      </dsp:nvSpPr>
      <dsp:spPr>
        <a:xfrm>
          <a:off x="2345641" y="1429105"/>
          <a:ext cx="2688982" cy="431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Directeur des opérations</a:t>
          </a:r>
        </a:p>
      </dsp:txBody>
      <dsp:txXfrm>
        <a:off x="2345641" y="1429105"/>
        <a:ext cx="2688982" cy="431601"/>
      </dsp:txXfrm>
    </dsp:sp>
    <dsp:sp modelId="{2ECE9403-1102-4AB6-A9A6-81FF04FFB2ED}">
      <dsp:nvSpPr>
        <dsp:cNvPr id="0" name=""/>
        <dsp:cNvSpPr/>
      </dsp:nvSpPr>
      <dsp:spPr>
        <a:xfrm>
          <a:off x="6204285" y="4098791"/>
          <a:ext cx="679117" cy="597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827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6204285" y="4098791"/>
        <a:ext cx="679117" cy="597772"/>
      </dsp:txXfrm>
    </dsp:sp>
    <dsp:sp modelId="{31EA12B6-4EC6-42FD-B7FA-81C96E41701C}">
      <dsp:nvSpPr>
        <dsp:cNvPr id="0" name=""/>
        <dsp:cNvSpPr/>
      </dsp:nvSpPr>
      <dsp:spPr>
        <a:xfrm>
          <a:off x="0" y="5034144"/>
          <a:ext cx="2250722" cy="431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Services de secours </a:t>
          </a:r>
        </a:p>
      </dsp:txBody>
      <dsp:txXfrm>
        <a:off x="0" y="5034144"/>
        <a:ext cx="2250722" cy="431601"/>
      </dsp:txXfrm>
    </dsp:sp>
    <dsp:sp modelId="{4C9F4E3B-C65F-4C23-BD00-3EB573870C97}">
      <dsp:nvSpPr>
        <dsp:cNvPr id="0" name=""/>
        <dsp:cNvSpPr/>
      </dsp:nvSpPr>
      <dsp:spPr>
        <a:xfrm>
          <a:off x="3217215" y="4098791"/>
          <a:ext cx="943327" cy="476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8271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3217215" y="4098791"/>
        <a:ext cx="943327" cy="476449"/>
      </dsp:txXfrm>
    </dsp:sp>
    <dsp:sp modelId="{FEA08959-9275-48D0-9502-E013BCB78F1A}">
      <dsp:nvSpPr>
        <dsp:cNvPr id="0" name=""/>
        <dsp:cNvSpPr/>
      </dsp:nvSpPr>
      <dsp:spPr>
        <a:xfrm>
          <a:off x="2587661" y="5079627"/>
          <a:ext cx="2250722" cy="431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Assiste la gestion financière</a:t>
          </a:r>
        </a:p>
      </dsp:txBody>
      <dsp:txXfrm>
        <a:off x="2587661" y="5079627"/>
        <a:ext cx="2250722" cy="431601"/>
      </dsp:txXfrm>
    </dsp:sp>
    <dsp:sp modelId="{40C2FB47-6AFC-4924-A6BA-35DEB65D725C}">
      <dsp:nvSpPr>
        <dsp:cNvPr id="0" name=""/>
        <dsp:cNvSpPr/>
      </dsp:nvSpPr>
      <dsp:spPr>
        <a:xfrm>
          <a:off x="566166" y="4098791"/>
          <a:ext cx="535496" cy="79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827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566166" y="4098791"/>
        <a:ext cx="535496" cy="790892"/>
      </dsp:txXfrm>
    </dsp:sp>
    <dsp:sp modelId="{F832CCE2-05C0-424A-9987-481CD4A0740C}">
      <dsp:nvSpPr>
        <dsp:cNvPr id="0" name=""/>
        <dsp:cNvSpPr/>
      </dsp:nvSpPr>
      <dsp:spPr>
        <a:xfrm>
          <a:off x="5475729" y="5063517"/>
          <a:ext cx="2250722" cy="431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Moyens logistiques</a:t>
          </a:r>
        </a:p>
      </dsp:txBody>
      <dsp:txXfrm>
        <a:off x="5475729" y="5063517"/>
        <a:ext cx="2250722" cy="431601"/>
      </dsp:txXfrm>
    </dsp:sp>
    <dsp:sp modelId="{E9E18B11-F7DA-429A-840E-C8117175AA97}">
      <dsp:nvSpPr>
        <dsp:cNvPr id="0" name=""/>
        <dsp:cNvSpPr/>
      </dsp:nvSpPr>
      <dsp:spPr>
        <a:xfrm>
          <a:off x="5102682" y="2418163"/>
          <a:ext cx="491257" cy="570231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82711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 dirty="0"/>
        </a:p>
      </dsp:txBody>
      <dsp:txXfrm>
        <a:off x="5102682" y="2418163"/>
        <a:ext cx="491257" cy="570231"/>
      </dsp:txXfrm>
    </dsp:sp>
    <dsp:sp modelId="{61427BB9-72F5-40BF-A733-6B024B120746}">
      <dsp:nvSpPr>
        <dsp:cNvPr id="0" name=""/>
        <dsp:cNvSpPr/>
      </dsp:nvSpPr>
      <dsp:spPr>
        <a:xfrm>
          <a:off x="4204501" y="3236235"/>
          <a:ext cx="2250722" cy="431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Rôle de conseil</a:t>
          </a:r>
        </a:p>
      </dsp:txBody>
      <dsp:txXfrm>
        <a:off x="4204501" y="3236235"/>
        <a:ext cx="2250722" cy="431601"/>
      </dsp:txXfrm>
    </dsp:sp>
    <dsp:sp modelId="{6EB6A1F7-CAE0-4336-B3E0-53C3283A2F6F}">
      <dsp:nvSpPr>
        <dsp:cNvPr id="0" name=""/>
        <dsp:cNvSpPr/>
      </dsp:nvSpPr>
      <dsp:spPr>
        <a:xfrm flipH="1">
          <a:off x="2220621" y="2456030"/>
          <a:ext cx="81551" cy="49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8271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220621" y="2456030"/>
        <a:ext cx="81551" cy="494498"/>
      </dsp:txXfrm>
    </dsp:sp>
    <dsp:sp modelId="{04E8EA02-17B0-409E-8A60-085A0966FC4F}">
      <dsp:nvSpPr>
        <dsp:cNvPr id="0" name=""/>
        <dsp:cNvSpPr/>
      </dsp:nvSpPr>
      <dsp:spPr>
        <a:xfrm>
          <a:off x="1065761" y="3205540"/>
          <a:ext cx="2250722" cy="431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Rôle de conseil</a:t>
          </a:r>
        </a:p>
      </dsp:txBody>
      <dsp:txXfrm>
        <a:off x="1065761" y="3205540"/>
        <a:ext cx="2250722" cy="431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B74C-5B3E-4BD4-8F24-81D85A8FF6D9}" type="datetimeFigureOut">
              <a:rPr lang="fr-FR" smtClean="0"/>
              <a:t>29/06/2018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72A27-51B0-44B4-8E52-0D3E11C0D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47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Projet d’approfondissement du chenal à -13 m</a:t>
            </a:r>
          </a:p>
          <a:p>
            <a:r>
              <a:rPr lang="fr-FR" dirty="0"/>
              <a:t>Bonne qualité des sédiments</a:t>
            </a:r>
          </a:p>
          <a:p>
            <a:r>
              <a:rPr lang="fr-FR" dirty="0"/>
              <a:t>Réutilisations envisagées : rechargement de plage, dépôts terrestres ou marins</a:t>
            </a:r>
          </a:p>
          <a:p>
            <a:r>
              <a:rPr lang="fr-FR" dirty="0"/>
              <a:t>Risque de mise en suspension des sédiments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72A27-51B0-44B4-8E52-0D3E11C0D78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64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72A27-51B0-44B4-8E52-0D3E11C0D78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94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72A27-51B0-44B4-8E52-0D3E11C0D78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48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72A27-51B0-44B4-8E52-0D3E11C0D78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42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 cas d’urgence déclenchement du dispositif ORSEC dirigé par le préfet de département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72A27-51B0-44B4-8E52-0D3E11C0D78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0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72A27-51B0-44B4-8E52-0D3E11C0D78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34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602C-57E6-41F3-ADD1-F88220337B13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934B-8086-4D9B-AFF3-11C0AE5001B0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6A3D-2239-4394-A02E-3A7C9871D047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953-2C92-4949-9CC8-B0B378656F67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0F09-899D-4098-86C7-527B18A0A88C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4630-2AAF-476E-AE0A-8A4EC2BF2039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BAA-F6BC-420B-A119-3FB2706A85B3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28B-0C87-4D2A-A2CA-10B76C35D700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05F8-91EC-42AC-AC9C-18BB93AAE9E6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A4DC-04E1-4423-81EC-5520904901C7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130F-4812-4569-A0FA-9962E842DBBB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200-1E09-4485-98C3-72D9A85785D1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3E1-E655-451F-92B9-FE93E561E962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36D-7670-4A0B-B60F-E62424C86F7D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0EE-FF34-425C-9C76-EB19881EED4E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90A4-9FC0-49F2-BFA2-4C19C9F39401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4AC6-52B7-481B-AD0A-B2C435B43CFE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7D8897-7713-436D-BE5C-043C4F3169BC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1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png"/><Relationship Id="rId15" Type="http://schemas.openxmlformats.org/officeDocument/2006/relationships/image" Target="../media/image22.em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2B9B9-2F37-4931-90C9-C6C5D2A49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Etude sur l’ensablement des ports et les mesures à prendre en cas de phénomène climatique exceptionnel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68CA7F-061C-4920-B856-1D69EA65F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080000"/>
            <a:ext cx="8825658" cy="914400"/>
          </a:xfrm>
        </p:spPr>
        <p:txBody>
          <a:bodyPr/>
          <a:lstStyle/>
          <a:p>
            <a:pPr algn="ctr"/>
            <a:r>
              <a:rPr lang="fr-FR" dirty="0">
                <a:effectLst>
                  <a:outerShdw blurRad="50800" dist="38100" algn="l" rotWithShape="0">
                    <a:prstClr val="black"/>
                  </a:outerShdw>
                </a:effectLst>
              </a:rPr>
              <a:t>SE.DRI.PORT</a:t>
            </a:r>
          </a:p>
          <a:p>
            <a:pPr algn="ctr"/>
            <a:r>
              <a:rPr lang="fr-FR" dirty="0">
                <a:effectLst>
                  <a:outerShdw blurRad="50800" dist="38100" algn="l" rotWithShape="0">
                    <a:prstClr val="black"/>
                  </a:outerShdw>
                </a:effectLst>
              </a:rPr>
              <a:t>Sédiments dragages risques portuaires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73C197-14C0-4411-B717-3142030B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637" y="1371901"/>
            <a:ext cx="2774307" cy="7465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57C3F1-00EB-432A-865C-5AE1D139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080" y="4290216"/>
            <a:ext cx="715417" cy="7465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26AB0D-BFA4-4C5C-BA04-07316026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655" y="2346770"/>
            <a:ext cx="1304269" cy="7465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6E565B4-173E-4E5A-A491-8118C21D8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5697" y="5261939"/>
            <a:ext cx="1582181" cy="7465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3A9087-4A5F-4F04-A203-86D9ECCD2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8180" y="3322152"/>
            <a:ext cx="1582181" cy="73605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0459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9AC0B-094D-4A85-B62E-3CCB5A72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Risques climatiques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B8E3CC9-D750-4175-8EEF-967E0EFE9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106" y="1655921"/>
            <a:ext cx="7443788" cy="4466273"/>
          </a:xfrm>
          <a:ln>
            <a:solidFill>
              <a:schemeClr val="accent1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24F44E-6C71-472A-B521-65DFB50C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86E59B-7B12-401F-820A-8AB22CEC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12408D-7016-4E2E-A1B6-FB3F2F68F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B33CD5C-D72E-467E-BDA6-E44F7A07A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D3AB93D-348B-406D-93BA-0A63D882A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6342F89-C3BD-4ACC-A0B3-3E2C18933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561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9DF2D-AA5A-4A08-A191-26D4007D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II.1. Phénomènes observés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7B55D1-E426-4478-A0BE-3E0868214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4173"/>
            <a:ext cx="10087427" cy="4842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En France, la fréquence des inondations très graves a évolué :</a:t>
            </a:r>
          </a:p>
          <a:p>
            <a:pPr marL="0" indent="0">
              <a:buNone/>
            </a:pPr>
            <a:r>
              <a:rPr lang="fr-FR" dirty="0"/>
              <a:t>		de 1,8 / an (entre 1950 et 2014)</a:t>
            </a:r>
          </a:p>
          <a:p>
            <a:pPr marL="0" indent="0">
              <a:buNone/>
            </a:pPr>
            <a:r>
              <a:rPr lang="fr-FR" dirty="0"/>
              <a:t>		à </a:t>
            </a:r>
            <a:r>
              <a:rPr lang="fr-FR" b="1" dirty="0"/>
              <a:t>3,3 / an </a:t>
            </a:r>
            <a:r>
              <a:rPr lang="fr-FR" dirty="0"/>
              <a:t>depuis 1992¹.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 Porto-Vecchio les phénomènes observés sont :</a:t>
            </a:r>
          </a:p>
          <a:p>
            <a:r>
              <a:rPr lang="fr-FR" dirty="0"/>
              <a:t>Inondations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900" dirty="0"/>
              <a:t>Depuis 1986, 13 sont reconnues catastrophes naturelles.</a:t>
            </a:r>
          </a:p>
          <a:p>
            <a:r>
              <a:rPr lang="fr-FR" dirty="0"/>
              <a:t>Submersions marines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900" dirty="0"/>
              <a:t>Notamment lors de tempêtes Nord-Est à Sud-Est.</a:t>
            </a:r>
          </a:p>
          <a:p>
            <a:r>
              <a:rPr lang="fr-FR" dirty="0"/>
              <a:t>Vents forts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900" dirty="0"/>
              <a:t>En provenance de N20° ils impactent le golfe.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1600" dirty="0"/>
              <a:t>¹ Ministère de la transition écologique et solidaire, 2015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303348-DC8C-44B4-804D-59DA2332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3D3260E-4ACF-451C-A71B-BF0622E91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D33290-0E03-449D-8323-11C229520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A776F3-E92A-4084-B870-F25881A6D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1ED6094-DFFE-48F2-88E2-8F9A1C789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43CA855-A8A7-4509-8892-08D019463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5666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9DF2D-AA5A-4A08-A191-26D4007D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II.2. Phénomènes prévus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7B55D1-E426-4478-A0BE-3E0868214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9725"/>
            <a:ext cx="9985376" cy="4828027"/>
          </a:xfrm>
        </p:spPr>
        <p:txBody>
          <a:bodyPr>
            <a:normAutofit/>
          </a:bodyPr>
          <a:lstStyle/>
          <a:p>
            <a:r>
              <a:rPr lang="fr-FR" dirty="0"/>
              <a:t>Elévation du niveau de la mer + 17 à + 38 cm d’ici 2050                                   (+ 60 cm en 2100)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1400" dirty="0"/>
              <a:t>      PHMA : Niveau des plus hautes mers astronomiques (données du SHOM ou mesures à Cagliari)</a:t>
            </a:r>
          </a:p>
          <a:p>
            <a:pPr marL="0" indent="0">
              <a:buNone/>
            </a:pPr>
            <a:endParaRPr lang="fr-FR" sz="1000" dirty="0"/>
          </a:p>
          <a:p>
            <a:r>
              <a:rPr lang="fr-FR" dirty="0"/>
              <a:t>Aggravation des submersions marines</a:t>
            </a:r>
          </a:p>
          <a:p>
            <a:endParaRPr lang="fr-FR" sz="1050" dirty="0"/>
          </a:p>
          <a:p>
            <a:r>
              <a:rPr lang="fr-FR" dirty="0"/>
              <a:t>Augmentation des épisodes de sécheresses (érosion des sols) </a:t>
            </a:r>
            <a:r>
              <a:rPr lang="fr-FR" b="1" dirty="0"/>
              <a:t>+</a:t>
            </a:r>
            <a:r>
              <a:rPr lang="fr-FR" dirty="0"/>
              <a:t> intensification des précipitations</a:t>
            </a: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dirty="0"/>
              <a:t>    charriage de sédiments très important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303348-DC8C-44B4-804D-59DA2332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B1990FC-14CA-414A-BCF8-3B139DBFE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009891"/>
              </p:ext>
            </p:extLst>
          </p:nvPr>
        </p:nvGraphicFramePr>
        <p:xfrm>
          <a:off x="1103312" y="2583738"/>
          <a:ext cx="955605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738">
                  <a:extLst>
                    <a:ext uri="{9D8B030D-6E8A-4147-A177-3AD203B41FA5}">
                      <a16:colId xmlns:a16="http://schemas.microsoft.com/office/drawing/2014/main" val="40826681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428715436"/>
                    </a:ext>
                  </a:extLst>
                </a:gridCol>
                <a:gridCol w="1924829">
                  <a:extLst>
                    <a:ext uri="{9D8B030D-6E8A-4147-A177-3AD203B41FA5}">
                      <a16:colId xmlns:a16="http://schemas.microsoft.com/office/drawing/2014/main" val="2375814773"/>
                    </a:ext>
                  </a:extLst>
                </a:gridCol>
                <a:gridCol w="3762483">
                  <a:extLst>
                    <a:ext uri="{9D8B030D-6E8A-4147-A177-3AD203B41FA5}">
                      <a16:colId xmlns:a16="http://schemas.microsoft.com/office/drawing/2014/main" val="16976091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PHMA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PHMA 2050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Référence inondée en 2050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22583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Porto-Vecchio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1.125 m NGF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1.505 m NGF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Gare maritime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99579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Port Grimaud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0.98 m NGF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1.36 m NGF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capitaineries de Port-Grimaud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49624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Olbia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3746814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F201733A-E682-4711-BC8F-D3B1BCFA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1F78FC1-A1DD-4E0C-A3D4-BCB66B18B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8B4137-AE42-4F13-AE6A-098EB8E5A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73D38DC-F10C-40AD-BFF0-4D96E8A1D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12A525C-C37D-4A96-A72B-88CF4D64B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026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9AC0B-094D-4A85-B62E-3CCB5A72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Propositions de mesures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24F44E-6C71-472A-B521-65DFB50C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86E59B-7B12-401F-820A-8AB22CEC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12408D-7016-4E2E-A1B6-FB3F2F68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B33CD5C-D72E-467E-BDA6-E44F7A07A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D3AB93D-348B-406D-93BA-0A63D882A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6342F89-C3BD-4ACC-A0B3-3E2C18933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0BB98490-5FC5-452B-A9FA-4CB1D7DB4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66434" y="1891348"/>
            <a:ext cx="7459132" cy="4195762"/>
          </a:xfrm>
          <a:ln>
            <a:solidFill>
              <a:schemeClr val="accent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1E5906F-F4DD-4A13-B879-6F4E1F457F21}"/>
              </a:ext>
            </a:extLst>
          </p:cNvPr>
          <p:cNvSpPr txBox="1"/>
          <p:nvPr/>
        </p:nvSpPr>
        <p:spPr>
          <a:xfrm>
            <a:off x="7970759" y="5833194"/>
            <a:ext cx="1975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Conservatoire du littoral ©</a:t>
            </a:r>
          </a:p>
        </p:txBody>
      </p:sp>
    </p:spTree>
    <p:extLst>
      <p:ext uri="{BB962C8B-B14F-4D97-AF65-F5344CB8AC3E}">
        <p14:creationId xmlns:p14="http://schemas.microsoft.com/office/powerpoint/2010/main" val="12225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9AC0B-094D-4A85-B62E-3CCB5A7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19" y="248624"/>
            <a:ext cx="9404723" cy="1400530"/>
          </a:xfrm>
        </p:spPr>
        <p:txBody>
          <a:bodyPr/>
          <a:lstStyle/>
          <a:p>
            <a:r>
              <a:rPr lang="fr-FR" dirty="0"/>
              <a:t>III.1. Dispositions opérationnelles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24F44E-6C71-472A-B521-65DFB50C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E74662-1FC6-4F6B-BFC1-BB9D043E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CE8247-4020-403B-9266-C461D19D6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0B1BF7-CA8B-4823-83ED-EDE03F95A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A7A985-6877-4A8E-B914-9B0361E21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8000AC-8658-40FB-AED4-A20B162CF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4288DEB5-CEF2-46F9-A95B-3F7D51A0B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977588"/>
              </p:ext>
            </p:extLst>
          </p:nvPr>
        </p:nvGraphicFramePr>
        <p:xfrm>
          <a:off x="2032000" y="910166"/>
          <a:ext cx="8128000" cy="560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3CCBAD1A-1B6C-4D4A-A477-2F7E97E9FD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5418" y="1077947"/>
            <a:ext cx="933450" cy="11946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57686D8-690F-4AEB-829E-28AC64C80B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0295" y="3043833"/>
            <a:ext cx="1056834" cy="9296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7B2C4B5-5AEF-4F4C-9F6A-5D274E81A2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5424" y="2815800"/>
            <a:ext cx="988876" cy="12561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69A9591-CEB5-4302-BAC7-860CFC7B6E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4300" y="5004753"/>
            <a:ext cx="1871372" cy="88710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E07FDBA-4978-4FE6-AEBE-A2803ED52CD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182" t="1113" r="2744" b="2222"/>
          <a:stretch/>
        </p:blipFill>
        <p:spPr>
          <a:xfrm>
            <a:off x="5153024" y="4819649"/>
            <a:ext cx="1083469" cy="10405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72D64D-609F-4781-B4AC-C93C0AB751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00300" y="4819649"/>
            <a:ext cx="828675" cy="11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D3908-CF9F-4743-A7A1-3D11FCE4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III.2. Proposition de mesures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74DF5F-F8CB-4118-82C4-4AA2EE49C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241" y="1474824"/>
            <a:ext cx="4396338" cy="576262"/>
          </a:xfrm>
        </p:spPr>
        <p:txBody>
          <a:bodyPr/>
          <a:lstStyle/>
          <a:p>
            <a:r>
              <a:rPr lang="fr-FR" dirty="0"/>
              <a:t>Mesures structurelles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C37A3E-17FB-4ED5-AC0C-F91D7584B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2241" y="2377332"/>
            <a:ext cx="4396339" cy="4007812"/>
          </a:xfrm>
        </p:spPr>
        <p:txBody>
          <a:bodyPr>
            <a:noAutofit/>
          </a:bodyPr>
          <a:lstStyle/>
          <a:p>
            <a:r>
              <a:rPr lang="fr-FR" sz="2000" dirty="0"/>
              <a:t>Opérations de dragage sur les zones d’accumulation</a:t>
            </a:r>
          </a:p>
          <a:p>
            <a:endParaRPr lang="fr-FR" dirty="0"/>
          </a:p>
          <a:p>
            <a:r>
              <a:rPr lang="fr-FR" sz="2000" dirty="0"/>
              <a:t>Mise en œuvre de by-pass, barrières déflectrices, pièges à sédiments</a:t>
            </a:r>
          </a:p>
          <a:p>
            <a:endParaRPr lang="fr-FR" dirty="0"/>
          </a:p>
          <a:p>
            <a:r>
              <a:rPr lang="fr-FR" sz="2000" dirty="0"/>
              <a:t>Gestion des apports sédimentaires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39CF36-DBB2-46C7-A07F-697C057DF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63420" y="1474824"/>
            <a:ext cx="4396339" cy="576262"/>
          </a:xfrm>
        </p:spPr>
        <p:txBody>
          <a:bodyPr/>
          <a:lstStyle/>
          <a:p>
            <a:r>
              <a:rPr lang="fr-FR" dirty="0"/>
              <a:t>Mesures non structurelles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0F9A3B-6515-4B56-833C-CC41698F5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63420" y="2377332"/>
            <a:ext cx="5232580" cy="3741738"/>
          </a:xfrm>
        </p:spPr>
        <p:txBody>
          <a:bodyPr>
            <a:normAutofit/>
          </a:bodyPr>
          <a:lstStyle/>
          <a:p>
            <a:r>
              <a:rPr lang="fr-FR" sz="2000" dirty="0"/>
              <a:t>Systèmes de surveillance par veille météorologique : pluies, vents, pression atmosphérique, etc.</a:t>
            </a:r>
          </a:p>
          <a:p>
            <a:endParaRPr lang="fr-FR" sz="2000" dirty="0"/>
          </a:p>
          <a:p>
            <a:r>
              <a:rPr lang="fr-FR" sz="2000" dirty="0"/>
              <a:t>Système d’alerte par mails, sms, et coordination avec le COD</a:t>
            </a:r>
          </a:p>
          <a:p>
            <a:endParaRPr lang="fr-FR" sz="2000" dirty="0"/>
          </a:p>
          <a:p>
            <a:r>
              <a:rPr lang="fr-FR" sz="2000" dirty="0"/>
              <a:t>Demande d’autorisation pluriannuelle de dragage et valorisation des sédiment	</a:t>
            </a:r>
            <a:r>
              <a:rPr lang="fr-FR" dirty="0"/>
              <a:t>			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FBB890-3B3F-4CEB-AA0E-88FCC152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83230A-BA87-4009-ABE7-560676CA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A3DC31-A5A5-4418-A109-409A37EB0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68D82B-66E0-4E38-8F5A-04A684EE2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9A4F84-71CE-4EF9-8A69-426AF9DC8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51D66F-9DD2-4CB0-9555-DF02EEFDA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D74B14-D0FE-433B-8B13-E71756C24CE3}"/>
              </a:ext>
            </a:extLst>
          </p:cNvPr>
          <p:cNvSpPr/>
          <p:nvPr/>
        </p:nvSpPr>
        <p:spPr>
          <a:xfrm>
            <a:off x="1208964" y="4499138"/>
            <a:ext cx="104477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Centre Opérationnel Départemental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33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24F44E-6C71-472A-B521-65DFB50C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5BDAF7B-E621-4890-BEFC-A5B5D0B80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624472"/>
            <a:ext cx="8946541" cy="4395151"/>
          </a:xfrm>
        </p:spPr>
        <p:txBody>
          <a:bodyPr>
            <a:normAutofit/>
          </a:bodyPr>
          <a:lstStyle/>
          <a:p>
            <a:r>
              <a:rPr lang="fr-FR" dirty="0"/>
              <a:t>Gestion de l’apport sédimentaire à l’échelle du bassin versant : </a:t>
            </a:r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/>
              <a:t>consolidation des berges des fleuves et rivières,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/>
              <a:t>développement et entretien de zones humides 				         1 ha de zone humide = stockage de 15 000 m³ d’eau,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/>
              <a:t>amélioration de la perméabilité des sols (cultures, bâti, etc.)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E74662-1FC6-4F6B-BFC1-BB9D043E3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CE8247-4020-403B-9266-C461D19D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0B1BF7-CA8B-4823-83ED-EDE03F95A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A7A985-6877-4A8E-B914-9B0361E21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8000AC-8658-40FB-AED4-A20B162CF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9010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9AC0B-094D-4A85-B62E-3CCB5A7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fr-FR" dirty="0"/>
              <a:t>III.3. Effets des mesures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24F44E-6C71-472A-B521-65DFB50C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5BDAF7B-E621-4890-BEFC-A5B5D0B80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287" y="1619250"/>
            <a:ext cx="10087426" cy="4286249"/>
          </a:xfrm>
        </p:spPr>
        <p:txBody>
          <a:bodyPr>
            <a:normAutofit/>
          </a:bodyPr>
          <a:lstStyle/>
          <a:p>
            <a:r>
              <a:rPr lang="fr-FR" dirty="0"/>
              <a:t>Incidences sociales</a:t>
            </a:r>
          </a:p>
          <a:p>
            <a:pPr marL="457200" lvl="1" indent="0">
              <a:buNone/>
            </a:pPr>
            <a:r>
              <a:rPr lang="fr-FR" sz="2000" b="1" dirty="0">
                <a:solidFill>
                  <a:schemeClr val="accent1"/>
                </a:solidFill>
              </a:rPr>
              <a:t>+</a:t>
            </a:r>
            <a:r>
              <a:rPr lang="fr-FR" sz="2000" dirty="0"/>
              <a:t> Mise en sécurité des usagers et amélioration de la défense contre les inondations</a:t>
            </a:r>
          </a:p>
          <a:p>
            <a:pPr marL="457200" lvl="1" indent="0">
              <a:buNone/>
            </a:pPr>
            <a:r>
              <a:rPr lang="fr-FR" sz="2000" b="1" dirty="0">
                <a:solidFill>
                  <a:schemeClr val="accent1"/>
                </a:solidFill>
              </a:rPr>
              <a:t>- </a:t>
            </a:r>
            <a:r>
              <a:rPr lang="fr-FR" sz="2000" dirty="0"/>
              <a:t> Temps d’inopérabilité du port, mobilisation de personnel, nuisances</a:t>
            </a:r>
          </a:p>
          <a:p>
            <a:endParaRPr lang="fr-FR" dirty="0"/>
          </a:p>
          <a:p>
            <a:r>
              <a:rPr lang="fr-FR" dirty="0"/>
              <a:t>Incidences économiques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+</a:t>
            </a:r>
            <a:r>
              <a:rPr lang="fr-FR" dirty="0"/>
              <a:t> Financements possibles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- </a:t>
            </a:r>
            <a:r>
              <a:rPr lang="fr-FR" dirty="0"/>
              <a:t> Coût des opérations</a:t>
            </a:r>
          </a:p>
          <a:p>
            <a:endParaRPr lang="fr-FR" dirty="0"/>
          </a:p>
          <a:p>
            <a:r>
              <a:rPr lang="fr-FR" dirty="0"/>
              <a:t>Acceptabilité : analyse coût-bénéfices à mener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E74662-1FC6-4F6B-BFC1-BB9D043E3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CE8247-4020-403B-9266-C461D19D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0B1BF7-CA8B-4823-83ED-EDE03F95A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A7A985-6877-4A8E-B914-9B0361E21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8000AC-8658-40FB-AED4-A20B162CF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5709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93C8F-1655-4CD1-B37F-3C4122C8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5534012"/>
            <a:ext cx="8825657" cy="566738"/>
          </a:xfrm>
        </p:spPr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00D5EB-48B8-484B-918A-77A52FBE4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7" y="6100750"/>
            <a:ext cx="8825656" cy="49371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fr-FR" dirty="0"/>
              <a:t>+33 (0)4 95 31 08 89 </a:t>
            </a:r>
          </a:p>
          <a:p>
            <a:pPr algn="r"/>
            <a:r>
              <a:rPr lang="fr-FR" dirty="0"/>
              <a:t>rocca.e.terra@hotmail.fr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6E9F0F-72FD-4D2B-87B8-B192E636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8F902C-9456-44D7-BBEF-C2ABFB525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6153"/>
          <a:stretch/>
        </p:blipFill>
        <p:spPr>
          <a:xfrm>
            <a:off x="1926027" y="347265"/>
            <a:ext cx="7654442" cy="5247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EAABF0B-D55D-4348-9EEF-543D108F48AF}"/>
              </a:ext>
            </a:extLst>
          </p:cNvPr>
          <p:cNvSpPr txBox="1"/>
          <p:nvPr/>
        </p:nvSpPr>
        <p:spPr>
          <a:xfrm>
            <a:off x="1926027" y="5256391"/>
            <a:ext cx="7654442" cy="33855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Olbia : Volume </a:t>
            </a:r>
            <a:r>
              <a:rPr lang="fr-FR" sz="1600" dirty="0"/>
              <a:t>total atteint pour l’excavation à – 9.00 m = 6 978 m²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B11C319-696A-4D0F-AD48-082733C54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0C8C159-BFA0-46DF-88D3-353BAB4FA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356411C-0B3E-49D0-AC62-E6A1152F9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2F9FE42-9FAC-478F-A88E-2EC4C9B9E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9E42CE-E2D2-4AAB-83B5-BC7BE223A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6350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8B7B7-92B5-4F88-9D22-26B19485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518A44-E35B-492F-8010-DE52C8DAB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Olbia :</a:t>
            </a:r>
          </a:p>
          <a:p>
            <a:pPr marL="0" indent="0">
              <a:buNone/>
            </a:pPr>
            <a:r>
              <a:rPr lang="fr-FR" dirty="0"/>
              <a:t>Données issues des sources :</a:t>
            </a:r>
          </a:p>
          <a:p>
            <a:pPr>
              <a:buFontTx/>
              <a:buChar char="-"/>
            </a:pPr>
            <a:r>
              <a:rPr lang="fr-FR" dirty="0"/>
              <a:t>Projet GEECCT-Îles du programme Interreg Maritime (données 2015-2016)</a:t>
            </a:r>
          </a:p>
          <a:p>
            <a:pPr>
              <a:buFontTx/>
              <a:buChar char="-"/>
            </a:pPr>
            <a:r>
              <a:rPr lang="fr-FR" dirty="0"/>
              <a:t>Projet </a:t>
            </a:r>
            <a:r>
              <a:rPr lang="fr-FR" dirty="0" err="1"/>
              <a:t>P.Im.Ex</a:t>
            </a:r>
            <a:r>
              <a:rPr lang="fr-FR" dirty="0"/>
              <a:t> du P.O. Italie France Maritime 2007-2013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/>
              <a:t>AMBIENTE ITALIA, 2014</a:t>
            </a:r>
            <a:r>
              <a:rPr lang="fr-FR" dirty="0"/>
              <a:t> – Piano </a:t>
            </a:r>
            <a:r>
              <a:rPr lang="fr-FR" dirty="0" err="1"/>
              <a:t>regolatore</a:t>
            </a:r>
            <a:r>
              <a:rPr lang="fr-FR" dirty="0"/>
              <a:t> </a:t>
            </a:r>
            <a:r>
              <a:rPr lang="fr-FR" dirty="0" err="1"/>
              <a:t>portuale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porto di Olbia e </a:t>
            </a:r>
            <a:r>
              <a:rPr lang="fr-FR" dirty="0" err="1"/>
              <a:t>del</a:t>
            </a:r>
            <a:r>
              <a:rPr lang="fr-FR" dirty="0"/>
              <a:t> porto di </a:t>
            </a:r>
            <a:r>
              <a:rPr lang="fr-FR" dirty="0" err="1"/>
              <a:t>Golfo</a:t>
            </a:r>
            <a:r>
              <a:rPr lang="fr-FR" dirty="0"/>
              <a:t> </a:t>
            </a:r>
            <a:r>
              <a:rPr lang="fr-FR" dirty="0" err="1"/>
              <a:t>Aranci</a:t>
            </a:r>
            <a:r>
              <a:rPr lang="fr-FR" dirty="0"/>
              <a:t> – 118 p.</a:t>
            </a:r>
          </a:p>
          <a:p>
            <a:pPr marL="0" indent="0">
              <a:buNone/>
            </a:pPr>
            <a:r>
              <a:rPr lang="fr-FR" i="1" dirty="0"/>
              <a:t>CAMPAGNA OCEANOGRAPHICA ACQUE MARINO COSTIERE, 2005</a:t>
            </a:r>
            <a:r>
              <a:rPr lang="fr-FR" dirty="0"/>
              <a:t> – </a:t>
            </a:r>
            <a:r>
              <a:rPr lang="fr-FR" dirty="0" err="1"/>
              <a:t>Rapporto</a:t>
            </a:r>
            <a:r>
              <a:rPr lang="fr-FR" dirty="0"/>
              <a:t> finale – 94 p.</a:t>
            </a:r>
            <a:endParaRPr lang="fr-FR" i="1" dirty="0"/>
          </a:p>
          <a:p>
            <a:pPr marL="0" indent="0">
              <a:buNone/>
            </a:pPr>
            <a:r>
              <a:rPr lang="fr-FR" i="1" dirty="0"/>
              <a:t>PIANO REGOLATORE PORTUALE, 2008 – </a:t>
            </a:r>
            <a:r>
              <a:rPr lang="fr-FR" dirty="0" err="1"/>
              <a:t>Inquadramento</a:t>
            </a:r>
            <a:r>
              <a:rPr lang="fr-FR" dirty="0"/>
              <a:t> </a:t>
            </a:r>
            <a:r>
              <a:rPr lang="fr-FR" dirty="0" err="1"/>
              <a:t>geologico</a:t>
            </a:r>
            <a:r>
              <a:rPr lang="fr-FR" dirty="0"/>
              <a:t> </a:t>
            </a:r>
            <a:r>
              <a:rPr lang="fr-FR" dirty="0" err="1"/>
              <a:t>dell’area</a:t>
            </a:r>
            <a:r>
              <a:rPr lang="fr-FR" dirty="0"/>
              <a:t> </a:t>
            </a:r>
            <a:r>
              <a:rPr lang="fr-FR" dirty="0" err="1"/>
              <a:t>portuale</a:t>
            </a:r>
            <a:r>
              <a:rPr lang="fr-FR" dirty="0"/>
              <a:t> di Olbia – 82 p.</a:t>
            </a:r>
          </a:p>
          <a:p>
            <a:pPr marL="0" indent="0">
              <a:buNone/>
            </a:pPr>
            <a:r>
              <a:rPr lang="fr-FR" i="1" dirty="0"/>
              <a:t>PIANO REGOLATORE PORTUALE, 2014 </a:t>
            </a:r>
            <a:r>
              <a:rPr lang="fr-FR" dirty="0"/>
              <a:t>– Porti di Olbia e di </a:t>
            </a:r>
            <a:r>
              <a:rPr lang="fr-FR" dirty="0" err="1"/>
              <a:t>Golfo</a:t>
            </a:r>
            <a:r>
              <a:rPr lang="fr-FR" dirty="0"/>
              <a:t> </a:t>
            </a:r>
            <a:r>
              <a:rPr lang="fr-FR" dirty="0" err="1"/>
              <a:t>Aranci</a:t>
            </a:r>
            <a:r>
              <a:rPr lang="fr-FR" dirty="0"/>
              <a:t> </a:t>
            </a:r>
            <a:r>
              <a:rPr lang="fr-FR" dirty="0" err="1"/>
              <a:t>Relazione</a:t>
            </a:r>
            <a:r>
              <a:rPr lang="fr-FR" dirty="0"/>
              <a:t> </a:t>
            </a:r>
            <a:r>
              <a:rPr lang="fr-FR" dirty="0" err="1"/>
              <a:t>generale</a:t>
            </a:r>
            <a:r>
              <a:rPr lang="fr-FR" dirty="0"/>
              <a:t> – 103 p.</a:t>
            </a:r>
          </a:p>
          <a:p>
            <a:pPr marL="0" indent="0">
              <a:buNone/>
            </a:pPr>
            <a:r>
              <a:rPr lang="fr-FR" i="1" dirty="0"/>
              <a:t>RAPPORTO AMBIENTALE, 2014 </a:t>
            </a:r>
            <a:r>
              <a:rPr lang="fr-FR" dirty="0"/>
              <a:t>– Piano </a:t>
            </a:r>
            <a:r>
              <a:rPr lang="fr-FR" dirty="0" err="1"/>
              <a:t>Regolatore</a:t>
            </a:r>
            <a:r>
              <a:rPr lang="fr-FR" dirty="0"/>
              <a:t> </a:t>
            </a:r>
            <a:r>
              <a:rPr lang="fr-FR" dirty="0" err="1"/>
              <a:t>Portuale</a:t>
            </a:r>
            <a:r>
              <a:rPr lang="fr-FR" dirty="0"/>
              <a:t> dei Porto di </a:t>
            </a:r>
            <a:r>
              <a:rPr lang="fr-FR" dirty="0" err="1"/>
              <a:t>Oblia</a:t>
            </a:r>
            <a:r>
              <a:rPr lang="fr-FR" dirty="0"/>
              <a:t> e </a:t>
            </a:r>
            <a:r>
              <a:rPr lang="fr-FR" dirty="0" err="1"/>
              <a:t>Golfo</a:t>
            </a:r>
            <a:r>
              <a:rPr lang="fr-FR" dirty="0"/>
              <a:t> </a:t>
            </a:r>
            <a:r>
              <a:rPr lang="fr-FR" dirty="0" err="1"/>
              <a:t>Aranci</a:t>
            </a:r>
            <a:r>
              <a:rPr lang="fr-FR" dirty="0"/>
              <a:t>, </a:t>
            </a:r>
            <a:r>
              <a:rPr lang="fr-FR" dirty="0" err="1"/>
              <a:t>Legge</a:t>
            </a:r>
            <a:r>
              <a:rPr lang="fr-FR" dirty="0"/>
              <a:t> Nazionale n.84/1994 – 322 p.</a:t>
            </a:r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1C9100-0C12-463C-8FEA-C60E96A0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8DF4CB-271C-44BB-9B00-2BB20096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5B7EA08-D72C-42B9-A57A-31E52C00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7B5A8A-8074-499A-9F39-7389828A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2033F7E-B95F-4BA9-87EA-7665E7821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5BBC3E1-5287-45FE-AD3C-E21787615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429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EFAD64-D030-49FE-B42A-92AC1CE1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F37F4CB-721C-42B3-B09B-CCC72168AE4D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5959" t="18519" r="16336" b="8877"/>
          <a:stretch/>
        </p:blipFill>
        <p:spPr bwMode="auto">
          <a:xfrm>
            <a:off x="2884062" y="1709947"/>
            <a:ext cx="6423876" cy="454639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3D8387-622E-4835-B4F4-4340F9760754}"/>
              </a:ext>
            </a:extLst>
          </p:cNvPr>
          <p:cNvSpPr txBox="1"/>
          <p:nvPr/>
        </p:nvSpPr>
        <p:spPr>
          <a:xfrm>
            <a:off x="2884062" y="6002421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Google </a:t>
            </a:r>
            <a:r>
              <a:rPr lang="fr-FR" sz="1050" dirty="0" err="1"/>
              <a:t>earth</a:t>
            </a:r>
            <a:r>
              <a:rPr lang="fr-FR" sz="1050" dirty="0"/>
              <a:t> ©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53975B6-3D2A-4A8F-B0D8-2A0F9D5E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fr-FR" dirty="0"/>
              <a:t>I. Origine de l’ensablement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867205-4BA0-47B1-BACE-21E4AE68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569F4B-F52C-4EFA-99D5-685178845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8044AB2-5109-426C-9160-5841D4D96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8592170-34FF-4662-A252-5AD714F03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BB72AD-8D94-4C42-995F-CA5C6DDD9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6619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C1932-35D4-46C4-B912-22A67EC1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9FCED-2326-4D66-A239-63B72E2D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/>
              <a:t>p.6 : Observatoire des transports de la Corse</a:t>
            </a:r>
          </a:p>
          <a:p>
            <a:pPr marL="0" indent="0">
              <a:buNone/>
            </a:pPr>
            <a:r>
              <a:rPr lang="fr-FR" sz="1600" dirty="0"/>
              <a:t>p.8 : </a:t>
            </a:r>
            <a:r>
              <a:rPr lang="fr-FR" sz="1600" i="1" dirty="0"/>
              <a:t>CORINTHE INGENIERIE, 2017 </a:t>
            </a:r>
            <a:r>
              <a:rPr lang="fr-FR" sz="1600" dirty="0"/>
              <a:t>– Etude hydro-sédimentaire sur l’origine de l’ensablement dans la zone  d’avant-port de Grimaud – 21p + annexes</a:t>
            </a:r>
          </a:p>
          <a:p>
            <a:pPr marL="0" indent="0">
              <a:buNone/>
            </a:pPr>
            <a:r>
              <a:rPr lang="fr-FR" sz="1600" dirty="0"/>
              <a:t>p.11 : </a:t>
            </a:r>
            <a:r>
              <a:rPr lang="fr-FR" sz="1600" i="1" dirty="0"/>
              <a:t>IPCC, 2013</a:t>
            </a:r>
            <a:r>
              <a:rPr lang="fr-FR" sz="1600" dirty="0"/>
              <a:t> – GIEC – Changements climatiques 2013, Les éléments scientifiques. Contribution du Groupe de Travail I au cinquième rapport d’évaluation du groupe d’experts intergouvernemental sur l’évolution du climat. OMM, PNUE </a:t>
            </a:r>
          </a:p>
          <a:p>
            <a:pPr marL="0" indent="0">
              <a:buNone/>
            </a:pPr>
            <a:r>
              <a:rPr lang="fr-FR" sz="1600" dirty="0"/>
              <a:t>p.14 : CDS </a:t>
            </a:r>
            <a:r>
              <a:rPr lang="fr-FR" sz="1600" dirty="0" err="1"/>
              <a:t>Diving</a:t>
            </a:r>
            <a:r>
              <a:rPr lang="fr-FR" sz="1600" dirty="0"/>
              <a:t>, Salvage &amp; Marine Services, </a:t>
            </a:r>
            <a:r>
              <a:rPr lang="fr-FR" sz="1600" dirty="0" err="1"/>
              <a:t>Drafin</a:t>
            </a:r>
            <a:r>
              <a:rPr lang="fr-FR" sz="1600" dirty="0"/>
              <a:t> </a:t>
            </a:r>
            <a:r>
              <a:rPr lang="fr-FR" sz="1600" dirty="0" err="1"/>
              <a:t>sub</a:t>
            </a:r>
            <a:r>
              <a:rPr lang="fr-FR" sz="1600" dirty="0"/>
              <a:t> SURVEY – </a:t>
            </a:r>
            <a:r>
              <a:rPr lang="fr-FR" sz="1600" dirty="0" err="1"/>
              <a:t>Calcolo</a:t>
            </a:r>
            <a:r>
              <a:rPr lang="fr-FR" sz="1600" dirty="0"/>
              <a:t> dei </a:t>
            </a:r>
            <a:r>
              <a:rPr lang="fr-FR" sz="1600" dirty="0" err="1"/>
              <a:t>volumi</a:t>
            </a:r>
            <a:r>
              <a:rPr lang="fr-FR" sz="1600" dirty="0"/>
              <a:t> di </a:t>
            </a:r>
            <a:r>
              <a:rPr lang="fr-FR" sz="1600" dirty="0" err="1"/>
              <a:t>materiale</a:t>
            </a:r>
            <a:r>
              <a:rPr lang="fr-FR" sz="1600" dirty="0"/>
              <a:t> da </a:t>
            </a:r>
            <a:r>
              <a:rPr lang="fr-FR" sz="1600" dirty="0" err="1"/>
              <a:t>dragare</a:t>
            </a:r>
            <a:r>
              <a:rPr lang="fr-FR" sz="1600" dirty="0"/>
              <a:t> </a:t>
            </a:r>
            <a:r>
              <a:rPr lang="fr-FR" sz="1600" dirty="0" err="1"/>
              <a:t>nelle</a:t>
            </a:r>
            <a:r>
              <a:rPr lang="fr-FR" sz="1600" dirty="0"/>
              <a:t> </a:t>
            </a:r>
            <a:r>
              <a:rPr lang="fr-FR" sz="1600" dirty="0" err="1"/>
              <a:t>aree</a:t>
            </a:r>
            <a:r>
              <a:rPr lang="fr-FR" sz="1600" dirty="0"/>
              <a:t> dei </a:t>
            </a:r>
            <a:r>
              <a:rPr lang="fr-FR" sz="1600" dirty="0" err="1"/>
              <a:t>bacini</a:t>
            </a:r>
            <a:r>
              <a:rPr lang="fr-FR" sz="1600" dirty="0"/>
              <a:t> di </a:t>
            </a:r>
            <a:r>
              <a:rPr lang="fr-FR" sz="1600" dirty="0" err="1"/>
              <a:t>accosto</a:t>
            </a:r>
            <a:r>
              <a:rPr lang="fr-FR" sz="1600" dirty="0"/>
              <a:t> e </a:t>
            </a:r>
            <a:r>
              <a:rPr lang="fr-FR" sz="1600" dirty="0" err="1"/>
              <a:t>ormeggio</a:t>
            </a:r>
            <a:r>
              <a:rPr lang="fr-FR" sz="1600" dirty="0"/>
              <a:t> </a:t>
            </a:r>
            <a:r>
              <a:rPr lang="fr-FR" sz="1600" dirty="0" err="1"/>
              <a:t>navi</a:t>
            </a:r>
            <a:r>
              <a:rPr lang="fr-FR" sz="1600" dirty="0"/>
              <a:t> e </a:t>
            </a:r>
            <a:r>
              <a:rPr lang="fr-FR" sz="1600" dirty="0" err="1"/>
              <a:t>traghetti</a:t>
            </a:r>
            <a:r>
              <a:rPr lang="fr-FR" sz="1600" dirty="0"/>
              <a:t> </a:t>
            </a:r>
            <a:r>
              <a:rPr lang="fr-FR" sz="1600" dirty="0" err="1"/>
              <a:t>comprese</a:t>
            </a:r>
            <a:r>
              <a:rPr lang="fr-FR" sz="1600" dirty="0"/>
              <a:t> tra i </a:t>
            </a:r>
            <a:r>
              <a:rPr lang="fr-FR" sz="1600" dirty="0" err="1"/>
              <a:t>moli</a:t>
            </a:r>
            <a:r>
              <a:rPr lang="fr-FR" sz="1600" dirty="0"/>
              <a:t> nord </a:t>
            </a:r>
            <a:r>
              <a:rPr lang="fr-FR" sz="1600" dirty="0" err="1"/>
              <a:t>del</a:t>
            </a:r>
            <a:r>
              <a:rPr lang="fr-FR" sz="1600" dirty="0"/>
              <a:t> porto di Olbia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F0A02E-F4DE-4479-9773-E695AEC8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FBC605-2079-4642-9D31-4B08838C1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CC1886-03D0-40E8-AB97-92910261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AAA5D2-2C22-47B8-B54E-69858B713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9A5206-3BDC-4541-8BD9-9C86789BC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7535EB0-C4CE-40CF-8D80-1DD6892CB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5990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DCF4BE-9D4A-4447-8771-C4FF62CA5D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707" y="1087234"/>
            <a:ext cx="10052586" cy="53121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E99A75-3CE6-43C2-A836-56A2EEE3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Zone de texte 681">
            <a:extLst>
              <a:ext uri="{FF2B5EF4-FFF2-40B4-BE49-F238E27FC236}">
                <a16:creationId xmlns:a16="http://schemas.microsoft.com/office/drawing/2014/main" id="{F020E4C4-FFC8-464A-AF4F-258F5C938D9C}"/>
              </a:ext>
            </a:extLst>
          </p:cNvPr>
          <p:cNvSpPr txBox="1"/>
          <p:nvPr/>
        </p:nvSpPr>
        <p:spPr>
          <a:xfrm>
            <a:off x="5590220" y="3743324"/>
            <a:ext cx="1011555" cy="4381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b="1" spc="50" dirty="0">
                <a:ln>
                  <a:noFill/>
                </a:ln>
                <a:solidFill>
                  <a:srgbClr val="FFFFFF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OLBIA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5E35D1-D61F-4CB8-B8B7-7C59F8A3B8C1}"/>
              </a:ext>
            </a:extLst>
          </p:cNvPr>
          <p:cNvSpPr txBox="1"/>
          <p:nvPr/>
        </p:nvSpPr>
        <p:spPr>
          <a:xfrm>
            <a:off x="9916514" y="6145498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Google </a:t>
            </a:r>
            <a:r>
              <a:rPr lang="fr-FR" sz="1050" dirty="0" err="1"/>
              <a:t>earth</a:t>
            </a:r>
            <a:r>
              <a:rPr lang="fr-FR" sz="1050" dirty="0"/>
              <a:t> 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FAD71A-C680-4B01-8B58-6FE25669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C2B4DAC-7589-40FC-8562-C891EE517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8B1209E-E356-4AF7-BA71-239AF34F3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59933E7-E8FE-400B-9ED6-C98CD1BD2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D3F0B97-16A4-4475-B940-DEFEA2FBF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2363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38EE6-8329-4331-B5DD-B916BBFD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I.1. Olbia – Etat des lieux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39DEC0-1A0D-43FB-836A-1832A8601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066925"/>
            <a:ext cx="10087427" cy="4189413"/>
          </a:xfrm>
        </p:spPr>
        <p:txBody>
          <a:bodyPr>
            <a:normAutofit/>
          </a:bodyPr>
          <a:lstStyle/>
          <a:p>
            <a:r>
              <a:rPr lang="fr-FR" dirty="0"/>
              <a:t>Port principal de la Costa Smeralda</a:t>
            </a:r>
          </a:p>
          <a:p>
            <a:r>
              <a:rPr lang="fr-FR" dirty="0"/>
              <a:t>4 millions de passagers/an et 6 millions de tonnes de marchandises/an</a:t>
            </a:r>
          </a:p>
          <a:p>
            <a:endParaRPr lang="fr-FR" dirty="0"/>
          </a:p>
          <a:p>
            <a:r>
              <a:rPr lang="fr-FR" dirty="0"/>
              <a:t>L’érosion du bassin versant du Rio Padrogiano cause l’apport annuels de 53 000 m³ de sédiments vers la zone portuaire</a:t>
            </a:r>
          </a:p>
          <a:p>
            <a:endParaRPr lang="fr-FR" dirty="0"/>
          </a:p>
          <a:p>
            <a:r>
              <a:rPr lang="fr-FR" dirty="0"/>
              <a:t>Dimensions du chenal d’accès 2km long x 250 m de large x 11 m de profondeur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Présence d’activités d’aquaculture dans le golfe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E0BDD-99BF-4D59-959C-A31EC13D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FA09995-F6F6-4BFE-86FA-DB6533FE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3C55E3D-E22F-4868-ACA0-79D69515A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658FF96-8153-4EB8-B383-51371A494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D26CFAA-A326-4605-AAF2-FE9E8380D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E7A1815-2E7B-4AED-955F-7A0CBF147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93780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E99A75-3CE6-43C2-A836-56A2EEE3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254F54-DDF4-4F51-9947-E8022072035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18" r="4254" b="10495"/>
          <a:stretch/>
        </p:blipFill>
        <p:spPr bwMode="auto">
          <a:xfrm>
            <a:off x="1775302" y="804593"/>
            <a:ext cx="8641395" cy="524881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 de texte 681">
            <a:extLst>
              <a:ext uri="{FF2B5EF4-FFF2-40B4-BE49-F238E27FC236}">
                <a16:creationId xmlns:a16="http://schemas.microsoft.com/office/drawing/2014/main" id="{837E1E40-9685-4DC8-9950-CE939EB12D21}"/>
              </a:ext>
            </a:extLst>
          </p:cNvPr>
          <p:cNvSpPr txBox="1"/>
          <p:nvPr/>
        </p:nvSpPr>
        <p:spPr>
          <a:xfrm>
            <a:off x="7180262" y="3195636"/>
            <a:ext cx="2479675" cy="4667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b="1" spc="50" dirty="0">
                <a:ln>
                  <a:noFill/>
                </a:ln>
                <a:solidFill>
                  <a:srgbClr val="FFFFFF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 – GRIMAUD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0E8027-8286-4939-82E5-D6BC9F9FE2C7}"/>
              </a:ext>
            </a:extLst>
          </p:cNvPr>
          <p:cNvSpPr txBox="1"/>
          <p:nvPr/>
        </p:nvSpPr>
        <p:spPr>
          <a:xfrm>
            <a:off x="9151047" y="5799488"/>
            <a:ext cx="1265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Google </a:t>
            </a:r>
            <a:r>
              <a:rPr lang="fr-FR" sz="1050" dirty="0" err="1"/>
              <a:t>earth</a:t>
            </a:r>
            <a:r>
              <a:rPr lang="fr-FR" sz="1050" dirty="0"/>
              <a:t> 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3954A2-3B49-4E86-952F-6CB9E25EA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B785B0D-49A4-4511-9611-CCC475D2E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E14D9C7-62A2-4A41-A672-660A195DB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A6045AA-9FF4-4EA2-8AF6-5944D4766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6EB00FA-5F77-477B-86A2-C9190F672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208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ECD11-8376-4F1D-ADC1-4C33C05D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I.3. Port – Grimaud – Etat des lieux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D8B0A0-761C-4941-B534-AD3B5722D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26" y="1853248"/>
            <a:ext cx="4396339" cy="4195763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Situé à l’embouchure de la </a:t>
            </a:r>
            <a:r>
              <a:rPr lang="fr-FR" dirty="0" err="1"/>
              <a:t>Giscle</a:t>
            </a:r>
            <a:endParaRPr lang="fr-FR" dirty="0"/>
          </a:p>
          <a:p>
            <a:r>
              <a:rPr lang="fr-FR" dirty="0"/>
              <a:t>Bassin versant de 234 km²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2000" dirty="0"/>
              <a:t>¾</a:t>
            </a:r>
            <a:r>
              <a:rPr lang="fr-FR" dirty="0"/>
              <a:t> des sédiments sont apportés lors des crues de novembre à février</a:t>
            </a:r>
          </a:p>
          <a:p>
            <a:endParaRPr lang="fr-FR" dirty="0"/>
          </a:p>
          <a:p>
            <a:r>
              <a:rPr lang="fr-FR" dirty="0"/>
              <a:t>Un stock sédimentaire terrigène est confiné dans la zone d’embouchure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E11D85-093A-4AAC-B040-808121EB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732D01-A7F9-44BB-901E-E89616DAE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9" t="26036" r="21796" b="13064"/>
          <a:stretch/>
        </p:blipFill>
        <p:spPr>
          <a:xfrm>
            <a:off x="5834347" y="1853248"/>
            <a:ext cx="5356392" cy="398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0662366-B568-4105-AE56-8DFF165BC3B7}"/>
              </a:ext>
            </a:extLst>
          </p:cNvPr>
          <p:cNvSpPr/>
          <p:nvPr/>
        </p:nvSpPr>
        <p:spPr>
          <a:xfrm>
            <a:off x="8601075" y="4538663"/>
            <a:ext cx="70485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36E09C2-EE53-4901-AE7B-C2705ED24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4C0C922-6970-4DDE-BAF5-E46AF9708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DD7D3A0-08A6-45C7-93F6-8C66BBC51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B7FCF9A-F567-4336-8EA5-E2390427D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873A36D-C803-4071-ABAB-F8509B3D6A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96850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E99A75-3CE6-43C2-A836-56A2EEE3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150F70-355B-45FC-8415-5934933A9C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16"/>
          <a:stretch/>
        </p:blipFill>
        <p:spPr bwMode="auto">
          <a:xfrm>
            <a:off x="1763300" y="748807"/>
            <a:ext cx="8665400" cy="536038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 de texte 681">
            <a:extLst>
              <a:ext uri="{FF2B5EF4-FFF2-40B4-BE49-F238E27FC236}">
                <a16:creationId xmlns:a16="http://schemas.microsoft.com/office/drawing/2014/main" id="{B75434CB-3A08-4561-976C-8972ABAD9C2B}"/>
              </a:ext>
            </a:extLst>
          </p:cNvPr>
          <p:cNvSpPr txBox="1"/>
          <p:nvPr/>
        </p:nvSpPr>
        <p:spPr>
          <a:xfrm>
            <a:off x="4782185" y="5229225"/>
            <a:ext cx="2627630" cy="5905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b="1" spc="50" dirty="0">
                <a:ln>
                  <a:noFill/>
                </a:ln>
                <a:solidFill>
                  <a:srgbClr val="FFFFFF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 – VECCHIO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C3306A-8BD3-49C0-B958-B83A56038EB5}"/>
              </a:ext>
            </a:extLst>
          </p:cNvPr>
          <p:cNvSpPr txBox="1"/>
          <p:nvPr/>
        </p:nvSpPr>
        <p:spPr>
          <a:xfrm>
            <a:off x="9163051" y="5855276"/>
            <a:ext cx="1265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Google </a:t>
            </a:r>
            <a:r>
              <a:rPr lang="fr-FR" sz="1050" dirty="0" err="1"/>
              <a:t>earth</a:t>
            </a:r>
            <a:r>
              <a:rPr lang="fr-FR" sz="1050" dirty="0"/>
              <a:t> 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3984269-5253-4C11-90C1-3C1D2510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8AE1B85-8349-48C8-829A-B8628FC8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088DE2-F0E7-494F-9C43-F49927B71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E51A1A-616B-4A99-B9CB-D2700A2B3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998AE17-DE99-4439-BBF0-EB0D77C78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5005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56671-F267-40D4-B223-D597B9E9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I.2. Porto–Vecchio – Etat des lieux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110BF-32A2-42C8-BD95-CC8C8043F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733551"/>
            <a:ext cx="10087427" cy="4522788"/>
          </a:xfrm>
        </p:spPr>
        <p:txBody>
          <a:bodyPr>
            <a:norm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port plus important de Corse</a:t>
            </a:r>
          </a:p>
          <a:p>
            <a:r>
              <a:rPr lang="fr-FR" dirty="0"/>
              <a:t>180 000 passagers et 147 000 mètres linéaires de marchandises (2016)</a:t>
            </a:r>
          </a:p>
          <a:p>
            <a:r>
              <a:rPr lang="fr-FR" dirty="0"/>
              <a:t>Destination de près de 7 000 croisiéristes en 2016</a:t>
            </a:r>
          </a:p>
          <a:p>
            <a:endParaRPr lang="fr-FR" dirty="0"/>
          </a:p>
          <a:p>
            <a:r>
              <a:rPr lang="fr-FR" dirty="0"/>
              <a:t>Erosion du bassin versant du Stabiacciu (surface 173 km²) à l’origine d’ensablements</a:t>
            </a:r>
          </a:p>
          <a:p>
            <a:r>
              <a:rPr lang="fr-FR" dirty="0"/>
              <a:t>Erosion et engraissement dans le port lors des manœuvres des navires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Réduction de la navigabilité et de la sécurité</a:t>
            </a:r>
          </a:p>
          <a:p>
            <a:r>
              <a:rPr lang="fr-FR" dirty="0"/>
              <a:t>Risque d’aggravation des inondations</a:t>
            </a:r>
          </a:p>
          <a:p>
            <a:endParaRPr lang="fr-FR" dirty="0"/>
          </a:p>
          <a:p>
            <a:r>
              <a:rPr lang="fr-FR" dirty="0"/>
              <a:t>Présence d’activités de pêche et d’aquaculture dans le golfe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D687-5449-4D1F-B9FB-8E460825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5BFA69F-20EF-4984-8168-4FE5B7A89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0D1ECB-F59F-4861-BA32-3502D356B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8C6900-EDFD-4DFC-9AC5-A8EFF819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97349A-0ED5-4849-828E-9F512B5EA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7C404B2-C0B7-4C25-ADCC-583968748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5019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2890B-41A2-4D38-AAC4-0A4EA0A7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93264" cy="1400530"/>
          </a:xfrm>
        </p:spPr>
        <p:txBody>
          <a:bodyPr/>
          <a:lstStyle/>
          <a:p>
            <a:r>
              <a:rPr lang="fr-FR" sz="3600" dirty="0"/>
              <a:t>Historique des opérations à Porto-Vecchio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CDD8CEC3-DC22-4D09-8ECB-A879BC97D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528181"/>
              </p:ext>
            </p:extLst>
          </p:nvPr>
        </p:nvGraphicFramePr>
        <p:xfrm>
          <a:off x="646113" y="1729740"/>
          <a:ext cx="10544626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685">
                  <a:extLst>
                    <a:ext uri="{9D8B030D-6E8A-4147-A177-3AD203B41FA5}">
                      <a16:colId xmlns:a16="http://schemas.microsoft.com/office/drawing/2014/main" val="2823696181"/>
                    </a:ext>
                  </a:extLst>
                </a:gridCol>
                <a:gridCol w="1502883">
                  <a:extLst>
                    <a:ext uri="{9D8B030D-6E8A-4147-A177-3AD203B41FA5}">
                      <a16:colId xmlns:a16="http://schemas.microsoft.com/office/drawing/2014/main" val="1093259301"/>
                    </a:ext>
                  </a:extLst>
                </a:gridCol>
                <a:gridCol w="1502883">
                  <a:extLst>
                    <a:ext uri="{9D8B030D-6E8A-4147-A177-3AD203B41FA5}">
                      <a16:colId xmlns:a16="http://schemas.microsoft.com/office/drawing/2014/main" val="4248512259"/>
                    </a:ext>
                  </a:extLst>
                </a:gridCol>
                <a:gridCol w="6399175">
                  <a:extLst>
                    <a:ext uri="{9D8B030D-6E8A-4147-A177-3AD203B41FA5}">
                      <a16:colId xmlns:a16="http://schemas.microsoft.com/office/drawing/2014/main" val="94809278"/>
                    </a:ext>
                  </a:extLst>
                </a:gridCol>
              </a:tblGrid>
              <a:tr h="26130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Opération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66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Dragage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6 860 m³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Pourtour cercle d’évitage – accueil du Jean Nicoli (tirant d’eau 6.60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2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Régalage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500 m³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Bosse du 2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duc d’Albe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65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2010 - 2013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Etudes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156 000 m³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Création d’un cercle d’évitage de 250 m de diamètre à - 8.50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27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Régalage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3 800 m³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Accueil de Corsica Ferries – 2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duc d’Albe du poste des Italiens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24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Dragage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5 300 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Bosse du 2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duc d’Albe du poste des Italiens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1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Projet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1 892 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Bosse du 2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duc d’Albe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98719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0B5321-D3E9-4423-A4A9-CD8E13ED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9C3170-BECA-415F-A141-C92C27360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4746"/>
            <a:ext cx="1275639" cy="3432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D50811-432F-4BA1-95F6-F6501C33A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39" y="6514746"/>
            <a:ext cx="599709" cy="3432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01C44E-3951-4E04-B4DF-561AC79B6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80" y="6514746"/>
            <a:ext cx="328952" cy="3432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F61DFB-F817-450C-8AF2-8555D359A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52" y="6515542"/>
            <a:ext cx="727489" cy="3432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307CFD-A01E-43A8-A398-D6DF7998C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410" y="6514746"/>
            <a:ext cx="737835" cy="34325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EBE95DA-642B-449C-B3B2-9D0813D36160}"/>
              </a:ext>
            </a:extLst>
          </p:cNvPr>
          <p:cNvSpPr txBox="1"/>
          <p:nvPr/>
        </p:nvSpPr>
        <p:spPr>
          <a:xfrm>
            <a:off x="885825" y="5486400"/>
            <a:ext cx="96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Depuis </a:t>
            </a:r>
            <a:r>
              <a:rPr lang="fr-FR" b="1" dirty="0"/>
              <a:t>2008</a:t>
            </a:r>
            <a:r>
              <a:rPr lang="fr-FR" dirty="0"/>
              <a:t>, 12 160 m³ ont été dragués et 4 300 m³ régalés, soit un total de </a:t>
            </a:r>
            <a:r>
              <a:rPr lang="fr-FR" b="1" dirty="0"/>
              <a:t>16 460 m³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546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1759</TotalTime>
  <Words>1016</Words>
  <Application>Microsoft Office PowerPoint</Application>
  <PresentationFormat>Grand écran</PresentationFormat>
  <Paragraphs>206</Paragraphs>
  <Slides>20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Etude sur l’ensablement des ports et les mesures à prendre en cas de phénomène climatique exceptionnel</vt:lpstr>
      <vt:lpstr>I. Origine de l’ensablement</vt:lpstr>
      <vt:lpstr>Présentation PowerPoint</vt:lpstr>
      <vt:lpstr>I.1. Olbia – Etat des lieux</vt:lpstr>
      <vt:lpstr>Présentation PowerPoint</vt:lpstr>
      <vt:lpstr>I.3. Port – Grimaud – Etat des lieux</vt:lpstr>
      <vt:lpstr>Présentation PowerPoint</vt:lpstr>
      <vt:lpstr>I.2. Porto–Vecchio – Etat des lieux</vt:lpstr>
      <vt:lpstr>Historique des opérations à Porto-Vecchio</vt:lpstr>
      <vt:lpstr>II. Risques climatiques</vt:lpstr>
      <vt:lpstr>II.1. Phénomènes observés</vt:lpstr>
      <vt:lpstr>II.2. Phénomènes prévus</vt:lpstr>
      <vt:lpstr>III. Propositions de mesures</vt:lpstr>
      <vt:lpstr>III.1. Dispositions opérationnelles</vt:lpstr>
      <vt:lpstr>III.2. Proposition de mesures</vt:lpstr>
      <vt:lpstr>Présentation PowerPoint</vt:lpstr>
      <vt:lpstr>III.3. Effets des mesures</vt:lpstr>
      <vt:lpstr>Merci pour votre attention</vt:lpstr>
      <vt:lpstr>Bibliographie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sur l’ensablement des ports et les mesures à prendre en cas de phénomène climatique exceptionnel</dc:title>
  <dc:creator>ALISON SCHNEIDER</dc:creator>
  <cp:lastModifiedBy>ALISON SCHNEIDER</cp:lastModifiedBy>
  <cp:revision>167</cp:revision>
  <dcterms:created xsi:type="dcterms:W3CDTF">2018-03-15T14:25:18Z</dcterms:created>
  <dcterms:modified xsi:type="dcterms:W3CDTF">2018-06-29T18:04:30Z</dcterms:modified>
</cp:coreProperties>
</file>